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60" r:id="rId4"/>
    <p:sldId id="262" r:id="rId5"/>
    <p:sldId id="258" r:id="rId6"/>
    <p:sldId id="263" r:id="rId7"/>
    <p:sldId id="266" r:id="rId8"/>
    <p:sldId id="269" r:id="rId9"/>
    <p:sldId id="274" r:id="rId10"/>
    <p:sldId id="275" r:id="rId11"/>
    <p:sldId id="264" r:id="rId12"/>
    <p:sldId id="259" r:id="rId13"/>
    <p:sldId id="279" r:id="rId14"/>
    <p:sldId id="281" r:id="rId15"/>
    <p:sldId id="265" r:id="rId16"/>
    <p:sldId id="271" r:id="rId17"/>
    <p:sldId id="282" r:id="rId18"/>
    <p:sldId id="268" r:id="rId19"/>
    <p:sldId id="280" r:id="rId20"/>
    <p:sldId id="28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16"/>
    <p:restoredTop sz="96327"/>
  </p:normalViewPr>
  <p:slideViewPr>
    <p:cSldViewPr snapToGrid="0" snapToObjects="1">
      <p:cViewPr varScale="1">
        <p:scale>
          <a:sx n="88" d="100"/>
          <a:sy n="88" d="100"/>
        </p:scale>
        <p:origin x="176" y="6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8A87A34-81AB-432B-8DAE-1953F412C126}" type="datetimeFigureOut">
              <a:rPr lang="en-US" dirty="0"/>
              <a:t>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8A87A34-81AB-432B-8DAE-1953F412C126}" type="datetimeFigureOut">
              <a:rPr lang="en-US" dirty="0"/>
              <a:t>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2/3/22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2/3/22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87DC76-BF96-074B-B6A8-F5E04C891974}"/>
              </a:ext>
            </a:extLst>
          </p:cNvPr>
          <p:cNvSpPr>
            <a:spLocks noGrp="1"/>
          </p:cNvSpPr>
          <p:nvPr>
            <p:ph type="ctrTitle"/>
          </p:nvPr>
        </p:nvSpPr>
        <p:spPr/>
        <p:txBody>
          <a:bodyPr/>
          <a:lstStyle/>
          <a:p>
            <a:r>
              <a:rPr lang="cs-CZ" dirty="0"/>
              <a:t>Biblická proroctví</a:t>
            </a:r>
          </a:p>
        </p:txBody>
      </p:sp>
      <p:sp>
        <p:nvSpPr>
          <p:cNvPr id="3" name="Podnadpis 2">
            <a:extLst>
              <a:ext uri="{FF2B5EF4-FFF2-40B4-BE49-F238E27FC236}">
                <a16:creationId xmlns:a16="http://schemas.microsoft.com/office/drawing/2014/main" id="{60042B26-2C29-A345-9FAC-DEC5E2C04826}"/>
              </a:ext>
            </a:extLst>
          </p:cNvPr>
          <p:cNvSpPr>
            <a:spLocks noGrp="1"/>
          </p:cNvSpPr>
          <p:nvPr>
            <p:ph type="subTitle" idx="1"/>
          </p:nvPr>
        </p:nvSpPr>
        <p:spPr/>
        <p:txBody>
          <a:bodyPr/>
          <a:lstStyle/>
          <a:p>
            <a:r>
              <a:rPr lang="cs-CZ" dirty="0"/>
              <a:t>…Která zněla ve své době naprosto neuvěřitelně</a:t>
            </a:r>
          </a:p>
        </p:txBody>
      </p:sp>
    </p:spTree>
    <p:extLst>
      <p:ext uri="{BB962C8B-B14F-4D97-AF65-F5344CB8AC3E}">
        <p14:creationId xmlns:p14="http://schemas.microsoft.com/office/powerpoint/2010/main" val="123164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4" name="Straight Connector 13">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Zástupný obsah 4">
            <a:extLst>
              <a:ext uri="{FF2B5EF4-FFF2-40B4-BE49-F238E27FC236}">
                <a16:creationId xmlns:a16="http://schemas.microsoft.com/office/drawing/2014/main" id="{2EB88FD8-BC44-304A-B0D9-43C5C71BDA7E}"/>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04647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a:t>Proroci </a:t>
            </a:r>
            <a:r>
              <a:rPr lang="cs-CZ" dirty="0" err="1"/>
              <a:t>prorokující</a:t>
            </a:r>
            <a:r>
              <a:rPr lang="cs-CZ" dirty="0"/>
              <a:t> o Ninive</a:t>
            </a:r>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a:bodyPr>
          <a:lstStyle/>
          <a:p>
            <a:r>
              <a:rPr lang="cs-CZ" dirty="0"/>
              <a:t>Jonáš 785</a:t>
            </a:r>
          </a:p>
          <a:p>
            <a:r>
              <a:rPr lang="cs-CZ" dirty="0"/>
              <a:t>Izaiáš 740 – 681</a:t>
            </a:r>
          </a:p>
          <a:p>
            <a:r>
              <a:rPr lang="cs-CZ" dirty="0" err="1"/>
              <a:t>Sofoniáš</a:t>
            </a:r>
            <a:r>
              <a:rPr lang="cs-CZ" dirty="0"/>
              <a:t> 640 – 621 </a:t>
            </a:r>
          </a:p>
          <a:p>
            <a:r>
              <a:rPr lang="cs-CZ" dirty="0" err="1"/>
              <a:t>Nahum</a:t>
            </a:r>
            <a:r>
              <a:rPr lang="cs-CZ" dirty="0"/>
              <a:t> cca 615 - proroctví o zkáze Ninive</a:t>
            </a:r>
          </a:p>
          <a:p>
            <a:r>
              <a:rPr lang="cs-CZ" dirty="0"/>
              <a:t>Zkáza Ninive 612</a:t>
            </a:r>
          </a:p>
        </p:txBody>
      </p:sp>
    </p:spTree>
    <p:extLst>
      <p:ext uri="{BB962C8B-B14F-4D97-AF65-F5344CB8AC3E}">
        <p14:creationId xmlns:p14="http://schemas.microsoft.com/office/powerpoint/2010/main" val="402940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Časová osa" title="Časová osa">
            <a:extLst>
              <a:ext uri="{FF2B5EF4-FFF2-40B4-BE49-F238E27FC236}">
                <a16:creationId xmlns:a16="http://schemas.microsoft.com/office/drawing/2014/main" id="{2293A239-C3C0-406B-A6DC-32FAE6832C82}"/>
              </a:ext>
            </a:extLst>
          </p:cNvPr>
          <p:cNvGrpSpPr/>
          <p:nvPr/>
        </p:nvGrpSpPr>
        <p:grpSpPr>
          <a:xfrm>
            <a:off x="119263" y="2482673"/>
            <a:ext cx="11007737" cy="835181"/>
            <a:chOff x="418011" y="5519804"/>
            <a:chExt cx="11007737" cy="835181"/>
          </a:xfrm>
        </p:grpSpPr>
        <p:grpSp>
          <p:nvGrpSpPr>
            <p:cNvPr id="12" name="Skupina 11" title="Časová osa">
              <a:extLst>
                <a:ext uri="{FF2B5EF4-FFF2-40B4-BE49-F238E27FC236}">
                  <a16:creationId xmlns:a16="http://schemas.microsoft.com/office/drawing/2014/main" id="{AE365AE6-FB72-4992-B49A-329155F31934}"/>
                </a:ext>
              </a:extLst>
            </p:cNvPr>
            <p:cNvGrpSpPr/>
            <p:nvPr/>
          </p:nvGrpSpPr>
          <p:grpSpPr>
            <a:xfrm>
              <a:off x="418011" y="5519804"/>
              <a:ext cx="11007737" cy="165471"/>
              <a:chOff x="418011" y="3346265"/>
              <a:chExt cx="11007737" cy="165471"/>
            </a:xfrm>
          </p:grpSpPr>
          <p:cxnSp>
            <p:nvCxnSpPr>
              <p:cNvPr id="4" name="Přímá spojnice se šipkou 3">
                <a:extLst>
                  <a:ext uri="{FF2B5EF4-FFF2-40B4-BE49-F238E27FC236}">
                    <a16:creationId xmlns:a16="http://schemas.microsoft.com/office/drawing/2014/main" id="{D8436AB7-777F-4E2A-9443-A66E25822F8A}"/>
                  </a:ext>
                </a:extLst>
              </p:cNvPr>
              <p:cNvCxnSpPr>
                <a:cxnSpLocks/>
              </p:cNvCxnSpPr>
              <p:nvPr/>
            </p:nvCxnSpPr>
            <p:spPr>
              <a:xfrm>
                <a:off x="418011" y="3429000"/>
                <a:ext cx="11007737"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6190EE01-B30F-4CAC-8C6A-FD17EDED6E01}"/>
                  </a:ext>
                </a:extLst>
              </p:cNvPr>
              <p:cNvCxnSpPr>
                <a:cxnSpLocks/>
              </p:cNvCxnSpPr>
              <p:nvPr/>
            </p:nvCxnSpPr>
            <p:spPr>
              <a:xfrm>
                <a:off x="1067476"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3E9CA8B8-1F78-45CA-B7BB-8FD11A969E80}"/>
                  </a:ext>
                </a:extLst>
              </p:cNvPr>
              <p:cNvCxnSpPr>
                <a:cxnSpLocks/>
              </p:cNvCxnSpPr>
              <p:nvPr/>
            </p:nvCxnSpPr>
            <p:spPr>
              <a:xfrm>
                <a:off x="171486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6" name="Přímá spojnice 35">
                <a:extLst>
                  <a:ext uri="{FF2B5EF4-FFF2-40B4-BE49-F238E27FC236}">
                    <a16:creationId xmlns:a16="http://schemas.microsoft.com/office/drawing/2014/main" id="{095D6F0B-DF34-40DB-AB6A-1DF127E26984}"/>
                  </a:ext>
                </a:extLst>
              </p:cNvPr>
              <p:cNvCxnSpPr>
                <a:cxnSpLocks/>
              </p:cNvCxnSpPr>
              <p:nvPr/>
            </p:nvCxnSpPr>
            <p:spPr>
              <a:xfrm>
                <a:off x="236226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4B8B0E64-F638-410E-B55B-23FF670F97FA}"/>
                  </a:ext>
                </a:extLst>
              </p:cNvPr>
              <p:cNvCxnSpPr>
                <a:cxnSpLocks/>
              </p:cNvCxnSpPr>
              <p:nvPr/>
            </p:nvCxnSpPr>
            <p:spPr>
              <a:xfrm>
                <a:off x="300965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AF8B8BAA-B7B7-419D-B159-3760CB7AE576}"/>
                  </a:ext>
                </a:extLst>
              </p:cNvPr>
              <p:cNvCxnSpPr>
                <a:cxnSpLocks/>
              </p:cNvCxnSpPr>
              <p:nvPr/>
            </p:nvCxnSpPr>
            <p:spPr>
              <a:xfrm>
                <a:off x="3657044"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8CEE23F6-603B-4DB5-A968-8F086AA2AF53}"/>
                  </a:ext>
                </a:extLst>
              </p:cNvPr>
              <p:cNvCxnSpPr>
                <a:cxnSpLocks/>
              </p:cNvCxnSpPr>
              <p:nvPr/>
            </p:nvCxnSpPr>
            <p:spPr>
              <a:xfrm>
                <a:off x="430443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B0EC7A32-A13D-40FD-8FCB-9A2616556D19}"/>
                  </a:ext>
                </a:extLst>
              </p:cNvPr>
              <p:cNvCxnSpPr>
                <a:cxnSpLocks/>
              </p:cNvCxnSpPr>
              <p:nvPr/>
            </p:nvCxnSpPr>
            <p:spPr>
              <a:xfrm>
                <a:off x="495182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662638A0-3098-431F-BE5E-612EF4623E02}"/>
                  </a:ext>
                </a:extLst>
              </p:cNvPr>
              <p:cNvCxnSpPr>
                <a:cxnSpLocks/>
              </p:cNvCxnSpPr>
              <p:nvPr/>
            </p:nvCxnSpPr>
            <p:spPr>
              <a:xfrm>
                <a:off x="5599220"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0" name="Přímá spojnice 49">
                <a:extLst>
                  <a:ext uri="{FF2B5EF4-FFF2-40B4-BE49-F238E27FC236}">
                    <a16:creationId xmlns:a16="http://schemas.microsoft.com/office/drawing/2014/main" id="{521F9259-091E-4E50-AC57-3FA326D587DF}"/>
                  </a:ext>
                </a:extLst>
              </p:cNvPr>
              <p:cNvCxnSpPr>
                <a:cxnSpLocks/>
              </p:cNvCxnSpPr>
              <p:nvPr/>
            </p:nvCxnSpPr>
            <p:spPr>
              <a:xfrm>
                <a:off x="6246612"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FB681480-BC34-4FA5-A187-0898969EA537}"/>
                  </a:ext>
                </a:extLst>
              </p:cNvPr>
              <p:cNvCxnSpPr>
                <a:cxnSpLocks/>
              </p:cNvCxnSpPr>
              <p:nvPr/>
            </p:nvCxnSpPr>
            <p:spPr>
              <a:xfrm>
                <a:off x="689400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F54047B2-9C08-4A8C-A924-AA676C29FB41}"/>
                  </a:ext>
                </a:extLst>
              </p:cNvPr>
              <p:cNvCxnSpPr>
                <a:cxnSpLocks/>
              </p:cNvCxnSpPr>
              <p:nvPr/>
            </p:nvCxnSpPr>
            <p:spPr>
              <a:xfrm>
                <a:off x="754139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1B503BE8-868F-4660-8AFA-BE353AB48B68}"/>
                  </a:ext>
                </a:extLst>
              </p:cNvPr>
              <p:cNvCxnSpPr>
                <a:cxnSpLocks/>
              </p:cNvCxnSpPr>
              <p:nvPr/>
            </p:nvCxnSpPr>
            <p:spPr>
              <a:xfrm>
                <a:off x="8188788"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36A1E96A-0A5C-4A53-B4EC-B6FD837F5F75}"/>
                  </a:ext>
                </a:extLst>
              </p:cNvPr>
              <p:cNvCxnSpPr>
                <a:cxnSpLocks/>
              </p:cNvCxnSpPr>
              <p:nvPr/>
            </p:nvCxnSpPr>
            <p:spPr>
              <a:xfrm>
                <a:off x="8836180" y="3346265"/>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8BEDC694-4388-424B-9F42-757603E0A275}"/>
                  </a:ext>
                </a:extLst>
              </p:cNvPr>
              <p:cNvCxnSpPr>
                <a:cxnSpLocks/>
              </p:cNvCxnSpPr>
              <p:nvPr/>
            </p:nvCxnSpPr>
            <p:spPr>
              <a:xfrm>
                <a:off x="9483572"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D8CC268F-92F4-41DE-866F-F6BF296668DE}"/>
                  </a:ext>
                </a:extLst>
              </p:cNvPr>
              <p:cNvCxnSpPr>
                <a:cxnSpLocks/>
              </p:cNvCxnSpPr>
              <p:nvPr/>
            </p:nvCxnSpPr>
            <p:spPr>
              <a:xfrm>
                <a:off x="10130964"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11FED6D9-594D-4786-859A-E8458EFBC6E9}"/>
                  </a:ext>
                </a:extLst>
              </p:cNvPr>
              <p:cNvCxnSpPr>
                <a:cxnSpLocks/>
              </p:cNvCxnSpPr>
              <p:nvPr/>
            </p:nvCxnSpPr>
            <p:spPr>
              <a:xfrm>
                <a:off x="10778356" y="3346265"/>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3" name="Skupina 12" title="Text časové osy">
              <a:extLst>
                <a:ext uri="{FF2B5EF4-FFF2-40B4-BE49-F238E27FC236}">
                  <a16:creationId xmlns:a16="http://schemas.microsoft.com/office/drawing/2014/main" id="{8C25915F-0EC0-4154-8B06-E2B081847707}"/>
                </a:ext>
              </a:extLst>
            </p:cNvPr>
            <p:cNvGrpSpPr/>
            <p:nvPr/>
          </p:nvGrpSpPr>
          <p:grpSpPr>
            <a:xfrm>
              <a:off x="782971" y="5817314"/>
              <a:ext cx="10208790" cy="537671"/>
              <a:chOff x="782971" y="5817314"/>
              <a:chExt cx="10208790" cy="537671"/>
            </a:xfrm>
          </p:grpSpPr>
          <p:sp>
            <p:nvSpPr>
              <p:cNvPr id="72" name="Textové pole 71">
                <a:extLst>
                  <a:ext uri="{FF2B5EF4-FFF2-40B4-BE49-F238E27FC236}">
                    <a16:creationId xmlns:a16="http://schemas.microsoft.com/office/drawing/2014/main" id="{4E8CE979-A9B5-418A-BC22-CF6E42776816}"/>
                  </a:ext>
                </a:extLst>
              </p:cNvPr>
              <p:cNvSpPr txBox="1"/>
              <p:nvPr/>
            </p:nvSpPr>
            <p:spPr>
              <a:xfrm>
                <a:off x="782971" y="5817314"/>
                <a:ext cx="569010"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900</a:t>
                </a:r>
                <a:endParaRPr lang="cs-CZ" sz="1000" dirty="0">
                  <a:solidFill>
                    <a:schemeClr val="bg1">
                      <a:lumMod val="75000"/>
                    </a:schemeClr>
                  </a:solidFill>
                  <a:latin typeface="Trebuchet MS" panose="020B0603020202020204" pitchFamily="34" charset="0"/>
                </a:endParaRPr>
              </a:p>
            </p:txBody>
          </p:sp>
          <p:sp>
            <p:nvSpPr>
              <p:cNvPr id="73" name="Textové pole 72">
                <a:extLst>
                  <a:ext uri="{FF2B5EF4-FFF2-40B4-BE49-F238E27FC236}">
                    <a16:creationId xmlns:a16="http://schemas.microsoft.com/office/drawing/2014/main" id="{6DF41A29-164B-42EC-9F68-19D2E3AEC527}"/>
                  </a:ext>
                </a:extLst>
              </p:cNvPr>
              <p:cNvSpPr txBox="1"/>
              <p:nvPr/>
            </p:nvSpPr>
            <p:spPr>
              <a:xfrm>
                <a:off x="1510890"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875</a:t>
                </a:r>
                <a:endParaRPr lang="cs-CZ" sz="1000" dirty="0">
                  <a:solidFill>
                    <a:schemeClr val="tx1">
                      <a:lumMod val="65000"/>
                      <a:lumOff val="35000"/>
                    </a:schemeClr>
                  </a:solidFill>
                  <a:latin typeface="Trebuchet MS" panose="020B0603020202020204" pitchFamily="34" charset="0"/>
                </a:endParaRPr>
              </a:p>
            </p:txBody>
          </p:sp>
          <p:sp>
            <p:nvSpPr>
              <p:cNvPr id="74" name="Textové pole 73">
                <a:extLst>
                  <a:ext uri="{FF2B5EF4-FFF2-40B4-BE49-F238E27FC236}">
                    <a16:creationId xmlns:a16="http://schemas.microsoft.com/office/drawing/2014/main" id="{7162BA43-FD37-4686-8437-28F117A90A25}"/>
                  </a:ext>
                </a:extLst>
              </p:cNvPr>
              <p:cNvSpPr txBox="1"/>
              <p:nvPr/>
            </p:nvSpPr>
            <p:spPr>
              <a:xfrm>
                <a:off x="2158282"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850</a:t>
                </a:r>
                <a:endParaRPr lang="cs-CZ" sz="1000" dirty="0">
                  <a:solidFill>
                    <a:schemeClr val="tx1">
                      <a:lumMod val="65000"/>
                      <a:lumOff val="35000"/>
                    </a:schemeClr>
                  </a:solidFill>
                  <a:latin typeface="Trebuchet MS" panose="020B0603020202020204" pitchFamily="34" charset="0"/>
                </a:endParaRPr>
              </a:p>
            </p:txBody>
          </p:sp>
          <p:sp>
            <p:nvSpPr>
              <p:cNvPr id="75" name="Textové pole 74">
                <a:extLst>
                  <a:ext uri="{FF2B5EF4-FFF2-40B4-BE49-F238E27FC236}">
                    <a16:creationId xmlns:a16="http://schemas.microsoft.com/office/drawing/2014/main" id="{2717FE78-5079-4505-AEB2-D90CAE956F0A}"/>
                  </a:ext>
                </a:extLst>
              </p:cNvPr>
              <p:cNvSpPr txBox="1"/>
              <p:nvPr/>
            </p:nvSpPr>
            <p:spPr>
              <a:xfrm>
                <a:off x="2805674"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825</a:t>
                </a:r>
                <a:endParaRPr lang="cs-CZ" sz="1000" dirty="0">
                  <a:solidFill>
                    <a:schemeClr val="tx1">
                      <a:lumMod val="65000"/>
                      <a:lumOff val="35000"/>
                    </a:schemeClr>
                  </a:solidFill>
                  <a:latin typeface="Trebuchet MS" panose="020B0603020202020204" pitchFamily="34" charset="0"/>
                </a:endParaRPr>
              </a:p>
            </p:txBody>
          </p:sp>
          <p:sp>
            <p:nvSpPr>
              <p:cNvPr id="101" name="Textové pole 100">
                <a:extLst>
                  <a:ext uri="{FF2B5EF4-FFF2-40B4-BE49-F238E27FC236}">
                    <a16:creationId xmlns:a16="http://schemas.microsoft.com/office/drawing/2014/main" id="{316E8E00-CDAC-4884-B354-EEC46B99951A}"/>
                  </a:ext>
                </a:extLst>
              </p:cNvPr>
              <p:cNvSpPr txBox="1"/>
              <p:nvPr/>
            </p:nvSpPr>
            <p:spPr>
              <a:xfrm>
                <a:off x="3381966" y="5817314"/>
                <a:ext cx="569010"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800</a:t>
                </a:r>
                <a:endParaRPr lang="cs-CZ" sz="1000" dirty="0">
                  <a:solidFill>
                    <a:schemeClr val="bg1">
                      <a:lumMod val="75000"/>
                    </a:schemeClr>
                  </a:solidFill>
                  <a:latin typeface="Trebuchet MS" panose="020B0603020202020204" pitchFamily="34" charset="0"/>
                </a:endParaRPr>
              </a:p>
            </p:txBody>
          </p:sp>
          <p:sp>
            <p:nvSpPr>
              <p:cNvPr id="102" name="Textové pole 101">
                <a:extLst>
                  <a:ext uri="{FF2B5EF4-FFF2-40B4-BE49-F238E27FC236}">
                    <a16:creationId xmlns:a16="http://schemas.microsoft.com/office/drawing/2014/main" id="{99123C15-08DD-4459-98C8-FB1D88A48434}"/>
                  </a:ext>
                </a:extLst>
              </p:cNvPr>
              <p:cNvSpPr txBox="1"/>
              <p:nvPr/>
            </p:nvSpPr>
            <p:spPr>
              <a:xfrm>
                <a:off x="4109885"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775</a:t>
                </a:r>
                <a:endParaRPr lang="cs-CZ" sz="1000" dirty="0">
                  <a:solidFill>
                    <a:schemeClr val="tx1">
                      <a:lumMod val="65000"/>
                      <a:lumOff val="35000"/>
                    </a:schemeClr>
                  </a:solidFill>
                  <a:latin typeface="Trebuchet MS" panose="020B0603020202020204" pitchFamily="34" charset="0"/>
                </a:endParaRPr>
              </a:p>
            </p:txBody>
          </p:sp>
          <p:sp>
            <p:nvSpPr>
              <p:cNvPr id="103" name="Textové pole 102">
                <a:extLst>
                  <a:ext uri="{FF2B5EF4-FFF2-40B4-BE49-F238E27FC236}">
                    <a16:creationId xmlns:a16="http://schemas.microsoft.com/office/drawing/2014/main" id="{702C22D6-E9B8-49C2-813B-3220EF5976F5}"/>
                  </a:ext>
                </a:extLst>
              </p:cNvPr>
              <p:cNvSpPr txBox="1"/>
              <p:nvPr/>
            </p:nvSpPr>
            <p:spPr>
              <a:xfrm>
                <a:off x="4757277"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750</a:t>
                </a:r>
                <a:endParaRPr lang="cs-CZ" sz="1000" dirty="0">
                  <a:solidFill>
                    <a:schemeClr val="tx1">
                      <a:lumMod val="65000"/>
                      <a:lumOff val="35000"/>
                    </a:schemeClr>
                  </a:solidFill>
                  <a:latin typeface="Trebuchet MS" panose="020B0603020202020204" pitchFamily="34" charset="0"/>
                </a:endParaRPr>
              </a:p>
            </p:txBody>
          </p:sp>
          <p:sp>
            <p:nvSpPr>
              <p:cNvPr id="104" name="Textové pole 103">
                <a:extLst>
                  <a:ext uri="{FF2B5EF4-FFF2-40B4-BE49-F238E27FC236}">
                    <a16:creationId xmlns:a16="http://schemas.microsoft.com/office/drawing/2014/main" id="{71DFD606-8479-465C-B5A5-ACC2FD6A05AD}"/>
                  </a:ext>
                </a:extLst>
              </p:cNvPr>
              <p:cNvSpPr txBox="1"/>
              <p:nvPr/>
            </p:nvSpPr>
            <p:spPr>
              <a:xfrm>
                <a:off x="5404669"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725</a:t>
                </a:r>
                <a:endParaRPr lang="cs-CZ" sz="1000" dirty="0">
                  <a:solidFill>
                    <a:schemeClr val="tx1">
                      <a:lumMod val="65000"/>
                      <a:lumOff val="35000"/>
                    </a:schemeClr>
                  </a:solidFill>
                  <a:latin typeface="Trebuchet MS" panose="020B0603020202020204" pitchFamily="34" charset="0"/>
                </a:endParaRPr>
              </a:p>
            </p:txBody>
          </p:sp>
          <p:sp>
            <p:nvSpPr>
              <p:cNvPr id="105" name="Textové pole 104">
                <a:extLst>
                  <a:ext uri="{FF2B5EF4-FFF2-40B4-BE49-F238E27FC236}">
                    <a16:creationId xmlns:a16="http://schemas.microsoft.com/office/drawing/2014/main" id="{16EAD50A-0933-4C9C-95E6-08A076B32041}"/>
                  </a:ext>
                </a:extLst>
              </p:cNvPr>
              <p:cNvSpPr txBox="1"/>
              <p:nvPr/>
            </p:nvSpPr>
            <p:spPr>
              <a:xfrm>
                <a:off x="5971534" y="5817314"/>
                <a:ext cx="569010"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700</a:t>
                </a:r>
                <a:endParaRPr lang="cs-CZ" sz="1000" dirty="0">
                  <a:solidFill>
                    <a:schemeClr val="bg1">
                      <a:lumMod val="75000"/>
                    </a:schemeClr>
                  </a:solidFill>
                  <a:latin typeface="Trebuchet MS" panose="020B0603020202020204" pitchFamily="34" charset="0"/>
                </a:endParaRPr>
              </a:p>
            </p:txBody>
          </p:sp>
          <p:sp>
            <p:nvSpPr>
              <p:cNvPr id="106" name="Textové pole 105">
                <a:extLst>
                  <a:ext uri="{FF2B5EF4-FFF2-40B4-BE49-F238E27FC236}">
                    <a16:creationId xmlns:a16="http://schemas.microsoft.com/office/drawing/2014/main" id="{1A5CBF37-8585-4DC5-9107-7C048ACE4F6B}"/>
                  </a:ext>
                </a:extLst>
              </p:cNvPr>
              <p:cNvSpPr txBox="1"/>
              <p:nvPr/>
            </p:nvSpPr>
            <p:spPr>
              <a:xfrm>
                <a:off x="6699453"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675</a:t>
                </a:r>
                <a:endParaRPr lang="cs-CZ" sz="1000" dirty="0">
                  <a:solidFill>
                    <a:schemeClr val="tx1">
                      <a:lumMod val="65000"/>
                      <a:lumOff val="35000"/>
                    </a:schemeClr>
                  </a:solidFill>
                  <a:latin typeface="Trebuchet MS" panose="020B0603020202020204" pitchFamily="34" charset="0"/>
                </a:endParaRPr>
              </a:p>
            </p:txBody>
          </p:sp>
          <p:sp>
            <p:nvSpPr>
              <p:cNvPr id="107" name="Textové pole 106">
                <a:extLst>
                  <a:ext uri="{FF2B5EF4-FFF2-40B4-BE49-F238E27FC236}">
                    <a16:creationId xmlns:a16="http://schemas.microsoft.com/office/drawing/2014/main" id="{1B2A0732-77CE-4CCD-9584-C8A3BD068222}"/>
                  </a:ext>
                </a:extLst>
              </p:cNvPr>
              <p:cNvSpPr txBox="1"/>
              <p:nvPr/>
            </p:nvSpPr>
            <p:spPr>
              <a:xfrm>
                <a:off x="7346845"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650</a:t>
                </a:r>
                <a:endParaRPr lang="cs-CZ" sz="1000" dirty="0">
                  <a:solidFill>
                    <a:schemeClr val="tx1">
                      <a:lumMod val="65000"/>
                      <a:lumOff val="35000"/>
                    </a:schemeClr>
                  </a:solidFill>
                  <a:latin typeface="Trebuchet MS" panose="020B0603020202020204" pitchFamily="34" charset="0"/>
                </a:endParaRPr>
              </a:p>
            </p:txBody>
          </p:sp>
          <p:sp>
            <p:nvSpPr>
              <p:cNvPr id="108" name="Textové pole 107">
                <a:extLst>
                  <a:ext uri="{FF2B5EF4-FFF2-40B4-BE49-F238E27FC236}">
                    <a16:creationId xmlns:a16="http://schemas.microsoft.com/office/drawing/2014/main" id="{D56C61BF-4889-44FB-9251-6B314A0F79CE}"/>
                  </a:ext>
                </a:extLst>
              </p:cNvPr>
              <p:cNvSpPr txBox="1"/>
              <p:nvPr/>
            </p:nvSpPr>
            <p:spPr>
              <a:xfrm>
                <a:off x="7994237"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625</a:t>
                </a:r>
                <a:endParaRPr lang="cs-CZ" sz="1000" dirty="0">
                  <a:solidFill>
                    <a:schemeClr val="tx1">
                      <a:lumMod val="65000"/>
                      <a:lumOff val="35000"/>
                    </a:schemeClr>
                  </a:solidFill>
                  <a:latin typeface="Trebuchet MS" panose="020B0603020202020204" pitchFamily="34" charset="0"/>
                </a:endParaRPr>
              </a:p>
            </p:txBody>
          </p:sp>
          <p:sp>
            <p:nvSpPr>
              <p:cNvPr id="109" name="Textové pole 108">
                <a:extLst>
                  <a:ext uri="{FF2B5EF4-FFF2-40B4-BE49-F238E27FC236}">
                    <a16:creationId xmlns:a16="http://schemas.microsoft.com/office/drawing/2014/main" id="{611F0B67-8314-4DF8-99E7-108753641C77}"/>
                  </a:ext>
                </a:extLst>
              </p:cNvPr>
              <p:cNvSpPr txBox="1"/>
              <p:nvPr/>
            </p:nvSpPr>
            <p:spPr>
              <a:xfrm>
                <a:off x="8561102" y="5817314"/>
                <a:ext cx="569010"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600</a:t>
                </a:r>
                <a:endParaRPr lang="cs-CZ" sz="1000" dirty="0">
                  <a:solidFill>
                    <a:schemeClr val="bg1">
                      <a:lumMod val="75000"/>
                    </a:schemeClr>
                  </a:solidFill>
                  <a:latin typeface="Trebuchet MS" panose="020B0603020202020204" pitchFamily="34" charset="0"/>
                </a:endParaRPr>
              </a:p>
            </p:txBody>
          </p:sp>
          <p:sp>
            <p:nvSpPr>
              <p:cNvPr id="110" name="Textové pole 109">
                <a:extLst>
                  <a:ext uri="{FF2B5EF4-FFF2-40B4-BE49-F238E27FC236}">
                    <a16:creationId xmlns:a16="http://schemas.microsoft.com/office/drawing/2014/main" id="{BAA83CD7-1992-4845-9916-79B3A6737423}"/>
                  </a:ext>
                </a:extLst>
              </p:cNvPr>
              <p:cNvSpPr txBox="1"/>
              <p:nvPr/>
            </p:nvSpPr>
            <p:spPr>
              <a:xfrm>
                <a:off x="9289021"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 575</a:t>
                </a:r>
                <a:endParaRPr lang="cs-CZ" sz="1000" dirty="0">
                  <a:solidFill>
                    <a:schemeClr val="tx1">
                      <a:lumMod val="65000"/>
                      <a:lumOff val="35000"/>
                    </a:schemeClr>
                  </a:solidFill>
                  <a:latin typeface="Trebuchet MS" panose="020B0603020202020204" pitchFamily="34" charset="0"/>
                </a:endParaRPr>
              </a:p>
            </p:txBody>
          </p:sp>
          <p:sp>
            <p:nvSpPr>
              <p:cNvPr id="111" name="Textové pole 110">
                <a:extLst>
                  <a:ext uri="{FF2B5EF4-FFF2-40B4-BE49-F238E27FC236}">
                    <a16:creationId xmlns:a16="http://schemas.microsoft.com/office/drawing/2014/main" id="{2F2B6738-A856-4DBF-B465-BC5964B0D7BC}"/>
                  </a:ext>
                </a:extLst>
              </p:cNvPr>
              <p:cNvSpPr txBox="1"/>
              <p:nvPr/>
            </p:nvSpPr>
            <p:spPr>
              <a:xfrm>
                <a:off x="9936413"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 550</a:t>
                </a:r>
                <a:endParaRPr lang="cs-CZ" sz="1000" dirty="0">
                  <a:solidFill>
                    <a:schemeClr val="tx1">
                      <a:lumMod val="65000"/>
                      <a:lumOff val="35000"/>
                    </a:schemeClr>
                  </a:solidFill>
                  <a:latin typeface="Trebuchet MS" panose="020B0603020202020204" pitchFamily="34" charset="0"/>
                </a:endParaRPr>
              </a:p>
            </p:txBody>
          </p:sp>
          <p:sp>
            <p:nvSpPr>
              <p:cNvPr id="112" name="Textové pole 111">
                <a:extLst>
                  <a:ext uri="{FF2B5EF4-FFF2-40B4-BE49-F238E27FC236}">
                    <a16:creationId xmlns:a16="http://schemas.microsoft.com/office/drawing/2014/main" id="{C941D233-C1E8-47A4-83C7-CEDB158017C3}"/>
                  </a:ext>
                </a:extLst>
              </p:cNvPr>
              <p:cNvSpPr txBox="1"/>
              <p:nvPr/>
            </p:nvSpPr>
            <p:spPr>
              <a:xfrm>
                <a:off x="10583805" y="5817314"/>
                <a:ext cx="407956" cy="235737"/>
              </a:xfrm>
              <a:prstGeom prst="rect">
                <a:avLst/>
              </a:prstGeom>
              <a:noFill/>
            </p:spPr>
            <p:txBody>
              <a:bodyPr wrap="square" lIns="0" tIns="0" rIns="0" bIns="0" rtlCol="0">
                <a:noAutofit/>
              </a:bodyPr>
              <a:lstStyle/>
              <a:p>
                <a:pPr algn="ctr" rtl="0"/>
                <a:r>
                  <a:rPr lang="cs-CZ" sz="1000" b="1" dirty="0">
                    <a:solidFill>
                      <a:schemeClr val="tx1">
                        <a:lumMod val="65000"/>
                        <a:lumOff val="35000"/>
                      </a:schemeClr>
                    </a:solidFill>
                    <a:latin typeface="Trebuchet MS" panose="020B0603020202020204" pitchFamily="34" charset="0"/>
                  </a:rPr>
                  <a:t>525</a:t>
                </a:r>
                <a:endParaRPr lang="cs-CZ" sz="1000" dirty="0">
                  <a:solidFill>
                    <a:schemeClr val="tx1">
                      <a:lumMod val="65000"/>
                      <a:lumOff val="35000"/>
                    </a:schemeClr>
                  </a:solidFill>
                  <a:latin typeface="Trebuchet MS" panose="020B0603020202020204" pitchFamily="34" charset="0"/>
                </a:endParaRPr>
              </a:p>
            </p:txBody>
          </p:sp>
          <p:sp>
            <p:nvSpPr>
              <p:cNvPr id="195" name="Textové pole 194">
                <a:extLst>
                  <a:ext uri="{FF2B5EF4-FFF2-40B4-BE49-F238E27FC236}">
                    <a16:creationId xmlns:a16="http://schemas.microsoft.com/office/drawing/2014/main" id="{2BD778E6-D334-4389-B4C0-6C793B6E1E82}"/>
                  </a:ext>
                </a:extLst>
              </p:cNvPr>
              <p:cNvSpPr txBox="1"/>
              <p:nvPr/>
            </p:nvSpPr>
            <p:spPr>
              <a:xfrm>
                <a:off x="791680" y="6119248"/>
                <a:ext cx="569010" cy="235737"/>
              </a:xfrm>
              <a:prstGeom prst="rect">
                <a:avLst/>
              </a:prstGeom>
              <a:noFill/>
            </p:spPr>
            <p:txBody>
              <a:bodyPr wrap="square" lIns="0" tIns="0" rIns="0" bIns="0" rtlCol="0">
                <a:noAutofit/>
              </a:bodyPr>
              <a:lstStyle/>
              <a:p>
                <a:pPr algn="ctr" rtl="0"/>
                <a:endParaRPr lang="cs-CZ" sz="1000" b="1" dirty="0">
                  <a:solidFill>
                    <a:schemeClr val="tx1">
                      <a:lumMod val="75000"/>
                      <a:lumOff val="25000"/>
                    </a:schemeClr>
                  </a:solidFill>
                  <a:latin typeface="Trebuchet MS" panose="020B0603020202020204" pitchFamily="34" charset="0"/>
                </a:endParaRPr>
              </a:p>
            </p:txBody>
          </p:sp>
        </p:grpSp>
      </p:grpSp>
      <p:grpSp>
        <p:nvGrpSpPr>
          <p:cNvPr id="17" name="Milník 2" title="Milník 2">
            <a:extLst>
              <a:ext uri="{FF2B5EF4-FFF2-40B4-BE49-F238E27FC236}">
                <a16:creationId xmlns:a16="http://schemas.microsoft.com/office/drawing/2014/main" id="{2AEC5DB5-2EFC-41F3-8029-7EE36BB08AF9}"/>
              </a:ext>
            </a:extLst>
          </p:cNvPr>
          <p:cNvGrpSpPr/>
          <p:nvPr/>
        </p:nvGrpSpPr>
        <p:grpSpPr>
          <a:xfrm>
            <a:off x="1880236" y="3128016"/>
            <a:ext cx="1321460" cy="2100870"/>
            <a:chOff x="1626456" y="435778"/>
            <a:chExt cx="1321460" cy="2303524"/>
          </a:xfrm>
        </p:grpSpPr>
        <p:sp>
          <p:nvSpPr>
            <p:cNvPr id="113" name="Šipka: Dolů 112" title="Vysoká šipka milníku">
              <a:extLst>
                <a:ext uri="{FF2B5EF4-FFF2-40B4-BE49-F238E27FC236}">
                  <a16:creationId xmlns:a16="http://schemas.microsoft.com/office/drawing/2014/main" id="{64FA0107-4988-4579-A5AC-40B595D901B9}"/>
                </a:ext>
              </a:extLst>
            </p:cNvPr>
            <p:cNvSpPr/>
            <p:nvPr/>
          </p:nvSpPr>
          <p:spPr>
            <a:xfrm rot="10800000">
              <a:off x="1888182" y="435778"/>
              <a:ext cx="879271" cy="607441"/>
            </a:xfrm>
            <a:prstGeom prst="downArrow">
              <a:avLst>
                <a:gd name="adj1" fmla="val 100000"/>
                <a:gd name="adj2" fmla="val 50000"/>
              </a:avLst>
            </a:prstGeom>
            <a:gradFill>
              <a:gsLst>
                <a:gs pos="17000">
                  <a:schemeClr val="accent1"/>
                </a:gs>
                <a:gs pos="5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cs-CZ" dirty="0">
                <a:latin typeface="Trebuchet MS" panose="020B0603020202020204" pitchFamily="34" charset="0"/>
              </a:endParaRPr>
            </a:p>
          </p:txBody>
        </p:sp>
        <p:grpSp>
          <p:nvGrpSpPr>
            <p:cNvPr id="6" name="Skupina 5" title="Text milníku">
              <a:extLst>
                <a:ext uri="{FF2B5EF4-FFF2-40B4-BE49-F238E27FC236}">
                  <a16:creationId xmlns:a16="http://schemas.microsoft.com/office/drawing/2014/main" id="{907C4BC5-522C-48D3-A999-219DE8E9EC39}"/>
                </a:ext>
              </a:extLst>
            </p:cNvPr>
            <p:cNvGrpSpPr/>
            <p:nvPr/>
          </p:nvGrpSpPr>
          <p:grpSpPr>
            <a:xfrm>
              <a:off x="1626456" y="1148837"/>
              <a:ext cx="1321460" cy="1590465"/>
              <a:chOff x="2257271" y="2136130"/>
              <a:chExt cx="1321460" cy="1590465"/>
            </a:xfrm>
          </p:grpSpPr>
          <p:sp>
            <p:nvSpPr>
              <p:cNvPr id="115" name="Textové pole 114">
                <a:extLst>
                  <a:ext uri="{FF2B5EF4-FFF2-40B4-BE49-F238E27FC236}">
                    <a16:creationId xmlns:a16="http://schemas.microsoft.com/office/drawing/2014/main" id="{0618AC60-DF13-401B-AC73-91C3F019CB3C}"/>
                  </a:ext>
                </a:extLst>
              </p:cNvPr>
              <p:cNvSpPr txBox="1"/>
              <p:nvPr/>
            </p:nvSpPr>
            <p:spPr>
              <a:xfrm>
                <a:off x="2257271" y="2136130"/>
                <a:ext cx="1294782" cy="303719"/>
              </a:xfrm>
              <a:prstGeom prst="rect">
                <a:avLst/>
              </a:prstGeom>
              <a:noFill/>
            </p:spPr>
            <p:txBody>
              <a:bodyPr wrap="square" lIns="0" tIns="0" rIns="0" bIns="0" rtlCol="0">
                <a:spAutoFit/>
              </a:bodyPr>
              <a:lstStyle/>
              <a:p>
                <a:pPr algn="ctr" rtl="0"/>
                <a:r>
                  <a:rPr lang="cs-CZ" dirty="0" err="1">
                    <a:solidFill>
                      <a:schemeClr val="tx1">
                        <a:lumMod val="75000"/>
                        <a:lumOff val="25000"/>
                      </a:schemeClr>
                    </a:solidFill>
                    <a:latin typeface="Trebuchet MS" panose="020B0603020202020204" pitchFamily="34" charset="0"/>
                  </a:rPr>
                  <a:t>Jehú</a:t>
                </a:r>
                <a:endParaRPr lang="cs-CZ" dirty="0">
                  <a:solidFill>
                    <a:schemeClr val="tx1">
                      <a:lumMod val="75000"/>
                      <a:lumOff val="25000"/>
                    </a:schemeClr>
                  </a:solidFill>
                  <a:latin typeface="Trebuchet MS" panose="020B0603020202020204" pitchFamily="34" charset="0"/>
                </a:endParaRPr>
              </a:p>
            </p:txBody>
          </p:sp>
          <p:sp>
            <p:nvSpPr>
              <p:cNvPr id="116" name="Textové pole 115">
                <a:extLst>
                  <a:ext uri="{FF2B5EF4-FFF2-40B4-BE49-F238E27FC236}">
                    <a16:creationId xmlns:a16="http://schemas.microsoft.com/office/drawing/2014/main" id="{5938A122-F3F6-4956-953F-D7D83254FFD4}"/>
                  </a:ext>
                </a:extLst>
              </p:cNvPr>
              <p:cNvSpPr txBox="1"/>
              <p:nvPr/>
            </p:nvSpPr>
            <p:spPr>
              <a:xfrm>
                <a:off x="2283949" y="2545466"/>
                <a:ext cx="1294782" cy="1181129"/>
              </a:xfrm>
              <a:prstGeom prst="rect">
                <a:avLst/>
              </a:prstGeom>
              <a:noFill/>
            </p:spPr>
            <p:txBody>
              <a:bodyPr wrap="square" lIns="0" tIns="0" rIns="0" bIns="0" rtlCol="0">
                <a:spAutoFit/>
              </a:bodyPr>
              <a:lstStyle/>
              <a:p>
                <a:pPr algn="ctr" rtl="0"/>
                <a:r>
                  <a:rPr lang="cs-CZ" sz="1400" dirty="0">
                    <a:solidFill>
                      <a:schemeClr val="tx1">
                        <a:lumMod val="75000"/>
                        <a:lumOff val="25000"/>
                      </a:schemeClr>
                    </a:solidFill>
                    <a:latin typeface="Trebuchet MS" panose="020B0603020202020204" pitchFamily="34" charset="0"/>
                  </a:rPr>
                  <a:t>Severní království se stalo vazalem Asýrie</a:t>
                </a:r>
              </a:p>
              <a:p>
                <a:pPr algn="ctr" rtl="0"/>
                <a:r>
                  <a:rPr lang="cs-CZ" sz="1400" b="1" dirty="0">
                    <a:solidFill>
                      <a:schemeClr val="tx1">
                        <a:lumMod val="75000"/>
                        <a:lumOff val="25000"/>
                      </a:schemeClr>
                    </a:solidFill>
                    <a:latin typeface="Trebuchet MS" panose="020B0603020202020204" pitchFamily="34" charset="0"/>
                  </a:rPr>
                  <a:t>841 - 814</a:t>
                </a:r>
              </a:p>
            </p:txBody>
          </p:sp>
        </p:grpSp>
      </p:grpSp>
      <p:grpSp>
        <p:nvGrpSpPr>
          <p:cNvPr id="16" name="Milník 1" title="Milník 1">
            <a:extLst>
              <a:ext uri="{FF2B5EF4-FFF2-40B4-BE49-F238E27FC236}">
                <a16:creationId xmlns:a16="http://schemas.microsoft.com/office/drawing/2014/main" id="{5986526B-4004-4437-80A5-731803EA26FF}"/>
              </a:ext>
            </a:extLst>
          </p:cNvPr>
          <p:cNvGrpSpPr/>
          <p:nvPr/>
        </p:nvGrpSpPr>
        <p:grpSpPr>
          <a:xfrm>
            <a:off x="3374014" y="1568744"/>
            <a:ext cx="666759" cy="822076"/>
            <a:chOff x="832349" y="3621768"/>
            <a:chExt cx="666763" cy="822076"/>
          </a:xfrm>
        </p:grpSpPr>
        <p:sp>
          <p:nvSpPr>
            <p:cNvPr id="2" name="Šipka: Dolů 1" title="Šipka milníku">
              <a:extLst>
                <a:ext uri="{FF2B5EF4-FFF2-40B4-BE49-F238E27FC236}">
                  <a16:creationId xmlns:a16="http://schemas.microsoft.com/office/drawing/2014/main" id="{EF2BC525-2854-422B-845A-7B95FE2796BD}"/>
                </a:ext>
              </a:extLst>
            </p:cNvPr>
            <p:cNvSpPr/>
            <p:nvPr/>
          </p:nvSpPr>
          <p:spPr>
            <a:xfrm>
              <a:off x="1068041" y="4166846"/>
              <a:ext cx="191930" cy="276998"/>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5" name="Skupina 4" title="Text milníku">
              <a:extLst>
                <a:ext uri="{FF2B5EF4-FFF2-40B4-BE49-F238E27FC236}">
                  <a16:creationId xmlns:a16="http://schemas.microsoft.com/office/drawing/2014/main" id="{115A178B-57C4-4B9D-B684-21A92431913E}"/>
                </a:ext>
              </a:extLst>
            </p:cNvPr>
            <p:cNvGrpSpPr/>
            <p:nvPr/>
          </p:nvGrpSpPr>
          <p:grpSpPr>
            <a:xfrm>
              <a:off x="832349" y="3621768"/>
              <a:ext cx="666763" cy="523898"/>
              <a:chOff x="1510892" y="3741332"/>
              <a:chExt cx="666763" cy="523898"/>
            </a:xfrm>
          </p:grpSpPr>
          <p:sp>
            <p:nvSpPr>
              <p:cNvPr id="61" name="Textové pole 60">
                <a:extLst>
                  <a:ext uri="{FF2B5EF4-FFF2-40B4-BE49-F238E27FC236}">
                    <a16:creationId xmlns:a16="http://schemas.microsoft.com/office/drawing/2014/main" id="{A6E28C73-4CCB-4BDB-82CA-BEE3A58D33D9}"/>
                  </a:ext>
                </a:extLst>
              </p:cNvPr>
              <p:cNvSpPr txBox="1"/>
              <p:nvPr/>
            </p:nvSpPr>
            <p:spPr>
              <a:xfrm>
                <a:off x="1510893" y="4049786"/>
                <a:ext cx="666762" cy="215444"/>
              </a:xfrm>
              <a:prstGeom prst="rect">
                <a:avLst/>
              </a:prstGeom>
              <a:noFill/>
            </p:spPr>
            <p:txBody>
              <a:bodyPr wrap="square" lIns="0" tIns="0" rIns="0" bIns="0" rtlCol="0">
                <a:spAutoFit/>
              </a:bodyPr>
              <a:lstStyle/>
              <a:p>
                <a:pPr algn="ctr" rtl="0"/>
                <a:r>
                  <a:rPr lang="cs-CZ" sz="1400" dirty="0">
                    <a:solidFill>
                      <a:schemeClr val="tx1">
                        <a:lumMod val="75000"/>
                        <a:lumOff val="25000"/>
                      </a:schemeClr>
                    </a:solidFill>
                    <a:latin typeface="Trebuchet MS" panose="020B0603020202020204" pitchFamily="34" charset="0"/>
                  </a:rPr>
                  <a:t>785</a:t>
                </a:r>
              </a:p>
            </p:txBody>
          </p:sp>
          <p:sp>
            <p:nvSpPr>
              <p:cNvPr id="60" name="Textové pole 59">
                <a:extLst>
                  <a:ext uri="{FF2B5EF4-FFF2-40B4-BE49-F238E27FC236}">
                    <a16:creationId xmlns:a16="http://schemas.microsoft.com/office/drawing/2014/main" id="{3DD2C9D1-5E8D-4ED2-989C-330D6753B965}"/>
                  </a:ext>
                </a:extLst>
              </p:cNvPr>
              <p:cNvSpPr txBox="1"/>
              <p:nvPr/>
            </p:nvSpPr>
            <p:spPr>
              <a:xfrm>
                <a:off x="1510892" y="3741332"/>
                <a:ext cx="666763" cy="276999"/>
              </a:xfrm>
              <a:prstGeom prst="rect">
                <a:avLst/>
              </a:prstGeom>
              <a:noFill/>
            </p:spPr>
            <p:txBody>
              <a:bodyPr wrap="square" lIns="0" tIns="0" rIns="0" bIns="0" rtlCol="0">
                <a:spAutoFit/>
              </a:bodyPr>
              <a:lstStyle/>
              <a:p>
                <a:pPr algn="ctr" rtl="0"/>
                <a:r>
                  <a:rPr lang="cs-CZ" dirty="0">
                    <a:solidFill>
                      <a:schemeClr val="tx1">
                        <a:lumMod val="75000"/>
                        <a:lumOff val="25000"/>
                      </a:schemeClr>
                    </a:solidFill>
                    <a:latin typeface="Trebuchet MS" panose="020B0603020202020204" pitchFamily="34" charset="0"/>
                  </a:rPr>
                  <a:t>Jonáš</a:t>
                </a:r>
              </a:p>
            </p:txBody>
          </p:sp>
        </p:grpSp>
      </p:grpSp>
      <p:grpSp>
        <p:nvGrpSpPr>
          <p:cNvPr id="21" name="Milník 5" title="Milník 5">
            <a:extLst>
              <a:ext uri="{FF2B5EF4-FFF2-40B4-BE49-F238E27FC236}">
                <a16:creationId xmlns:a16="http://schemas.microsoft.com/office/drawing/2014/main" id="{9FC98E8C-B21F-4E24-BCBA-362719C6809D}"/>
              </a:ext>
            </a:extLst>
          </p:cNvPr>
          <p:cNvGrpSpPr/>
          <p:nvPr/>
        </p:nvGrpSpPr>
        <p:grpSpPr>
          <a:xfrm>
            <a:off x="3854237" y="3128016"/>
            <a:ext cx="1650631" cy="1800664"/>
            <a:chOff x="5582097" y="650077"/>
            <a:chExt cx="1650631" cy="1653103"/>
          </a:xfrm>
        </p:grpSpPr>
        <p:grpSp>
          <p:nvGrpSpPr>
            <p:cNvPr id="135" name="Skupina 134" title="Text milníku">
              <a:extLst>
                <a:ext uri="{FF2B5EF4-FFF2-40B4-BE49-F238E27FC236}">
                  <a16:creationId xmlns:a16="http://schemas.microsoft.com/office/drawing/2014/main" id="{9C021FC8-E21C-449A-BF58-8B0A19ABB84F}"/>
                </a:ext>
              </a:extLst>
            </p:cNvPr>
            <p:cNvGrpSpPr/>
            <p:nvPr/>
          </p:nvGrpSpPr>
          <p:grpSpPr>
            <a:xfrm>
              <a:off x="5582097" y="1182134"/>
              <a:ext cx="1650631" cy="1121046"/>
              <a:chOff x="1662313" y="2169427"/>
              <a:chExt cx="1650631" cy="1121046"/>
            </a:xfrm>
          </p:grpSpPr>
          <p:sp>
            <p:nvSpPr>
              <p:cNvPr id="136" name="Textové pole 135">
                <a:extLst>
                  <a:ext uri="{FF2B5EF4-FFF2-40B4-BE49-F238E27FC236}">
                    <a16:creationId xmlns:a16="http://schemas.microsoft.com/office/drawing/2014/main" id="{80DC6BE6-5DF7-410B-BE5E-F673AF7AE5AE}"/>
                  </a:ext>
                </a:extLst>
              </p:cNvPr>
              <p:cNvSpPr txBox="1"/>
              <p:nvPr/>
            </p:nvSpPr>
            <p:spPr>
              <a:xfrm>
                <a:off x="1662313" y="2169427"/>
                <a:ext cx="1650631" cy="508599"/>
              </a:xfrm>
              <a:prstGeom prst="rect">
                <a:avLst/>
              </a:prstGeom>
              <a:noFill/>
            </p:spPr>
            <p:txBody>
              <a:bodyPr wrap="square" lIns="0" tIns="0" rIns="0" bIns="0" rtlCol="0">
                <a:spAutoFit/>
              </a:bodyPr>
              <a:lstStyle/>
              <a:p>
                <a:pPr algn="r" rtl="0"/>
                <a:r>
                  <a:rPr lang="cs-CZ" dirty="0">
                    <a:solidFill>
                      <a:schemeClr val="tx1">
                        <a:lumMod val="75000"/>
                        <a:lumOff val="25000"/>
                      </a:schemeClr>
                    </a:solidFill>
                    <a:latin typeface="Trebuchet MS" panose="020B0603020202020204" pitchFamily="34" charset="0"/>
                  </a:rPr>
                  <a:t>Konec Severní království</a:t>
                </a:r>
              </a:p>
            </p:txBody>
          </p:sp>
          <p:sp>
            <p:nvSpPr>
              <p:cNvPr id="137" name="Textové pole 136">
                <a:extLst>
                  <a:ext uri="{FF2B5EF4-FFF2-40B4-BE49-F238E27FC236}">
                    <a16:creationId xmlns:a16="http://schemas.microsoft.com/office/drawing/2014/main" id="{0DEFCEAC-68C1-40F1-9B35-3772D46BCCEF}"/>
                  </a:ext>
                </a:extLst>
              </p:cNvPr>
              <p:cNvSpPr txBox="1"/>
              <p:nvPr/>
            </p:nvSpPr>
            <p:spPr>
              <a:xfrm>
                <a:off x="2002156" y="2697108"/>
                <a:ext cx="1294782" cy="593365"/>
              </a:xfrm>
              <a:prstGeom prst="rect">
                <a:avLst/>
              </a:prstGeom>
              <a:noFill/>
            </p:spPr>
            <p:txBody>
              <a:bodyPr wrap="square" lIns="0" tIns="0" rIns="0" bIns="0" rtlCol="0">
                <a:spAutoFit/>
              </a:bodyPr>
              <a:lstStyle/>
              <a:p>
                <a:pPr algn="r" rtl="0"/>
                <a:r>
                  <a:rPr lang="cs-CZ" sz="1400" dirty="0">
                    <a:solidFill>
                      <a:schemeClr val="tx1">
                        <a:lumMod val="75000"/>
                        <a:lumOff val="25000"/>
                      </a:schemeClr>
                    </a:solidFill>
                    <a:latin typeface="Trebuchet MS" panose="020B0603020202020204" pitchFamily="34" charset="0"/>
                  </a:rPr>
                  <a:t>Asyřané dobyli Samaří</a:t>
                </a:r>
              </a:p>
              <a:p>
                <a:pPr algn="r" rtl="0"/>
                <a:r>
                  <a:rPr lang="cs-CZ" sz="1400" b="1" dirty="0">
                    <a:solidFill>
                      <a:schemeClr val="tx1">
                        <a:lumMod val="75000"/>
                        <a:lumOff val="25000"/>
                      </a:schemeClr>
                    </a:solidFill>
                    <a:latin typeface="Trebuchet MS" panose="020B0603020202020204" pitchFamily="34" charset="0"/>
                  </a:rPr>
                  <a:t>724-721</a:t>
                </a:r>
              </a:p>
            </p:txBody>
          </p:sp>
        </p:grpSp>
        <p:sp>
          <p:nvSpPr>
            <p:cNvPr id="177" name="Šipka: Dolů 176" title="Vysoká šipka milníku">
              <a:extLst>
                <a:ext uri="{FF2B5EF4-FFF2-40B4-BE49-F238E27FC236}">
                  <a16:creationId xmlns:a16="http://schemas.microsoft.com/office/drawing/2014/main" id="{CF9C22ED-9171-4B87-8D1E-CA95F69DA240}"/>
                </a:ext>
              </a:extLst>
            </p:cNvPr>
            <p:cNvSpPr/>
            <p:nvPr/>
          </p:nvSpPr>
          <p:spPr>
            <a:xfrm rot="10800000">
              <a:off x="7072326" y="650077"/>
              <a:ext cx="151183" cy="396598"/>
            </a:xfrm>
            <a:prstGeom prst="downArrow">
              <a:avLst>
                <a:gd name="adj1" fmla="val 100000"/>
                <a:gd name="adj2" fmla="val 50000"/>
              </a:avLst>
            </a:prstGeom>
            <a:gradFill>
              <a:gsLst>
                <a:gs pos="4000">
                  <a:schemeClr val="accent1"/>
                </a:gs>
                <a:gs pos="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cs-CZ" dirty="0">
                <a:latin typeface="Trebuchet MS" panose="020B0603020202020204" pitchFamily="34" charset="0"/>
              </a:endParaRPr>
            </a:p>
          </p:txBody>
        </p:sp>
      </p:grpSp>
      <p:grpSp>
        <p:nvGrpSpPr>
          <p:cNvPr id="20" name="Milník 4" title="Milník 4">
            <a:extLst>
              <a:ext uri="{FF2B5EF4-FFF2-40B4-BE49-F238E27FC236}">
                <a16:creationId xmlns:a16="http://schemas.microsoft.com/office/drawing/2014/main" id="{89D84370-5341-48BD-9F9B-00CB7CB03B6B}"/>
              </a:ext>
            </a:extLst>
          </p:cNvPr>
          <p:cNvGrpSpPr/>
          <p:nvPr/>
        </p:nvGrpSpPr>
        <p:grpSpPr>
          <a:xfrm>
            <a:off x="6867378" y="1495720"/>
            <a:ext cx="1393534" cy="895100"/>
            <a:chOff x="5404671" y="3621768"/>
            <a:chExt cx="1294782" cy="895100"/>
          </a:xfrm>
        </p:grpSpPr>
        <p:sp>
          <p:nvSpPr>
            <p:cNvPr id="124" name="Šipka: Dolů 123" title="Šipka milníku">
              <a:extLst>
                <a:ext uri="{FF2B5EF4-FFF2-40B4-BE49-F238E27FC236}">
                  <a16:creationId xmlns:a16="http://schemas.microsoft.com/office/drawing/2014/main" id="{20BD204F-578D-4153-A82B-23BEEA9C8632}"/>
                </a:ext>
              </a:extLst>
            </p:cNvPr>
            <p:cNvSpPr/>
            <p:nvPr/>
          </p:nvSpPr>
          <p:spPr>
            <a:xfrm>
              <a:off x="5864281" y="4252250"/>
              <a:ext cx="490579" cy="264618"/>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126" name="Skupina 125" title="Text milníku">
              <a:extLst>
                <a:ext uri="{FF2B5EF4-FFF2-40B4-BE49-F238E27FC236}">
                  <a16:creationId xmlns:a16="http://schemas.microsoft.com/office/drawing/2014/main" id="{30D4AD55-D74E-4057-8205-0BB7AF65D59C}"/>
                </a:ext>
              </a:extLst>
            </p:cNvPr>
            <p:cNvGrpSpPr/>
            <p:nvPr/>
          </p:nvGrpSpPr>
          <p:grpSpPr>
            <a:xfrm>
              <a:off x="5404671" y="3621768"/>
              <a:ext cx="1294782" cy="607753"/>
              <a:chOff x="2110555" y="2162177"/>
              <a:chExt cx="1294782" cy="607753"/>
            </a:xfrm>
          </p:grpSpPr>
          <p:sp>
            <p:nvSpPr>
              <p:cNvPr id="127" name="Textové pole 126">
                <a:extLst>
                  <a:ext uri="{FF2B5EF4-FFF2-40B4-BE49-F238E27FC236}">
                    <a16:creationId xmlns:a16="http://schemas.microsoft.com/office/drawing/2014/main" id="{6B7D43BB-DF0D-41B0-9DCD-3549C3FB8A5F}"/>
                  </a:ext>
                </a:extLst>
              </p:cNvPr>
              <p:cNvSpPr txBox="1"/>
              <p:nvPr/>
            </p:nvSpPr>
            <p:spPr>
              <a:xfrm>
                <a:off x="2110555" y="2162177"/>
                <a:ext cx="1294782" cy="276999"/>
              </a:xfrm>
              <a:prstGeom prst="rect">
                <a:avLst/>
              </a:prstGeom>
              <a:noFill/>
            </p:spPr>
            <p:txBody>
              <a:bodyPr wrap="square" lIns="0" tIns="0" rIns="0" bIns="0" rtlCol="0">
                <a:spAutoFit/>
              </a:bodyPr>
              <a:lstStyle/>
              <a:p>
                <a:pPr algn="ctr" rtl="0"/>
                <a:r>
                  <a:rPr lang="cs-CZ" dirty="0" err="1">
                    <a:solidFill>
                      <a:schemeClr val="tx1">
                        <a:lumMod val="75000"/>
                        <a:lumOff val="25000"/>
                      </a:schemeClr>
                    </a:solidFill>
                    <a:latin typeface="Trebuchet MS" panose="020B0603020202020204" pitchFamily="34" charset="0"/>
                  </a:rPr>
                  <a:t>Sofoniáš</a:t>
                </a:r>
                <a:endParaRPr lang="cs-CZ" dirty="0">
                  <a:solidFill>
                    <a:schemeClr val="tx1">
                      <a:lumMod val="75000"/>
                      <a:lumOff val="25000"/>
                    </a:schemeClr>
                  </a:solidFill>
                  <a:latin typeface="Trebuchet MS" panose="020B0603020202020204" pitchFamily="34" charset="0"/>
                </a:endParaRPr>
              </a:p>
            </p:txBody>
          </p:sp>
          <p:sp>
            <p:nvSpPr>
              <p:cNvPr id="128" name="Textové pole 127">
                <a:extLst>
                  <a:ext uri="{FF2B5EF4-FFF2-40B4-BE49-F238E27FC236}">
                    <a16:creationId xmlns:a16="http://schemas.microsoft.com/office/drawing/2014/main" id="{7B949DD4-F133-4914-993B-74E4AD3B4E58}"/>
                  </a:ext>
                </a:extLst>
              </p:cNvPr>
              <p:cNvSpPr txBox="1"/>
              <p:nvPr/>
            </p:nvSpPr>
            <p:spPr>
              <a:xfrm>
                <a:off x="2110555" y="2554486"/>
                <a:ext cx="1294782" cy="215444"/>
              </a:xfrm>
              <a:prstGeom prst="rect">
                <a:avLst/>
              </a:prstGeom>
              <a:noFill/>
            </p:spPr>
            <p:txBody>
              <a:bodyPr wrap="square" lIns="0" tIns="0" rIns="0" bIns="0" rtlCol="0">
                <a:spAutoFit/>
              </a:bodyPr>
              <a:lstStyle/>
              <a:p>
                <a:pPr algn="ctr" rtl="0"/>
                <a:r>
                  <a:rPr lang="cs-CZ" sz="1400" dirty="0">
                    <a:solidFill>
                      <a:schemeClr val="tx1">
                        <a:lumMod val="75000"/>
                        <a:lumOff val="25000"/>
                      </a:schemeClr>
                    </a:solidFill>
                    <a:latin typeface="Trebuchet MS" panose="020B0603020202020204" pitchFamily="34" charset="0"/>
                  </a:rPr>
                  <a:t>640 - 621</a:t>
                </a:r>
              </a:p>
            </p:txBody>
          </p:sp>
        </p:grpSp>
      </p:grpSp>
      <p:grpSp>
        <p:nvGrpSpPr>
          <p:cNvPr id="23" name="Milník 7" title="Milník 7">
            <a:extLst>
              <a:ext uri="{FF2B5EF4-FFF2-40B4-BE49-F238E27FC236}">
                <a16:creationId xmlns:a16="http://schemas.microsoft.com/office/drawing/2014/main" id="{E734DE9D-748C-4D24-88D1-98BF8F034A5D}"/>
              </a:ext>
            </a:extLst>
          </p:cNvPr>
          <p:cNvGrpSpPr/>
          <p:nvPr/>
        </p:nvGrpSpPr>
        <p:grpSpPr>
          <a:xfrm>
            <a:off x="5826240" y="3128016"/>
            <a:ext cx="1457766" cy="2017037"/>
            <a:chOff x="7444417" y="584722"/>
            <a:chExt cx="1457766" cy="2017037"/>
          </a:xfrm>
        </p:grpSpPr>
        <p:sp>
          <p:nvSpPr>
            <p:cNvPr id="146" name="Šipka: Dolů 145" title="Vysoká šipka milníku">
              <a:extLst>
                <a:ext uri="{FF2B5EF4-FFF2-40B4-BE49-F238E27FC236}">
                  <a16:creationId xmlns:a16="http://schemas.microsoft.com/office/drawing/2014/main" id="{18B94F8E-4880-4466-95A3-0252FC10C477}"/>
                </a:ext>
              </a:extLst>
            </p:cNvPr>
            <p:cNvSpPr/>
            <p:nvPr/>
          </p:nvSpPr>
          <p:spPr>
            <a:xfrm rot="10800000">
              <a:off x="7484921" y="584722"/>
              <a:ext cx="153305" cy="432000"/>
            </a:xfrm>
            <a:prstGeom prst="downArrow">
              <a:avLst>
                <a:gd name="adj1" fmla="val 100000"/>
                <a:gd name="adj2" fmla="val 50000"/>
              </a:avLst>
            </a:prstGeom>
            <a:gradFill>
              <a:gsLst>
                <a:gs pos="11000">
                  <a:schemeClr val="accent1"/>
                </a:gs>
                <a:gs pos="4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cs-CZ" dirty="0">
                <a:latin typeface="Trebuchet MS" panose="020B0603020202020204" pitchFamily="34" charset="0"/>
              </a:endParaRPr>
            </a:p>
          </p:txBody>
        </p:sp>
        <p:grpSp>
          <p:nvGrpSpPr>
            <p:cNvPr id="148" name="Skupina 147" title="Text milníku">
              <a:extLst>
                <a:ext uri="{FF2B5EF4-FFF2-40B4-BE49-F238E27FC236}">
                  <a16:creationId xmlns:a16="http://schemas.microsoft.com/office/drawing/2014/main" id="{46767E01-F09C-4ADE-A46A-908AFB5FFB0E}"/>
                </a:ext>
              </a:extLst>
            </p:cNvPr>
            <p:cNvGrpSpPr/>
            <p:nvPr/>
          </p:nvGrpSpPr>
          <p:grpSpPr>
            <a:xfrm>
              <a:off x="7444417" y="1185987"/>
              <a:ext cx="1457766" cy="1415772"/>
              <a:chOff x="2250176" y="2173280"/>
              <a:chExt cx="1457766" cy="1415772"/>
            </a:xfrm>
          </p:grpSpPr>
          <p:sp>
            <p:nvSpPr>
              <p:cNvPr id="149" name="Textové pole 148">
                <a:extLst>
                  <a:ext uri="{FF2B5EF4-FFF2-40B4-BE49-F238E27FC236}">
                    <a16:creationId xmlns:a16="http://schemas.microsoft.com/office/drawing/2014/main" id="{DC986DC1-84E8-47FB-8950-1039ECBFBBEF}"/>
                  </a:ext>
                </a:extLst>
              </p:cNvPr>
              <p:cNvSpPr txBox="1"/>
              <p:nvPr/>
            </p:nvSpPr>
            <p:spPr>
              <a:xfrm>
                <a:off x="2259892" y="2173280"/>
                <a:ext cx="1294782" cy="553998"/>
              </a:xfrm>
              <a:prstGeom prst="rect">
                <a:avLst/>
              </a:prstGeom>
              <a:noFill/>
            </p:spPr>
            <p:txBody>
              <a:bodyPr wrap="square" lIns="0" tIns="0" rIns="0" bIns="0" rtlCol="0">
                <a:spAutoFit/>
              </a:bodyPr>
              <a:lstStyle/>
              <a:p>
                <a:pPr rtl="0"/>
                <a:r>
                  <a:rPr lang="cs-CZ" dirty="0">
                    <a:solidFill>
                      <a:schemeClr val="tx1">
                        <a:lumMod val="75000"/>
                        <a:lumOff val="25000"/>
                      </a:schemeClr>
                    </a:solidFill>
                    <a:latin typeface="Trebuchet MS" panose="020B0603020202020204" pitchFamily="34" charset="0"/>
                  </a:rPr>
                  <a:t>Obléhání Jeruzaléma</a:t>
                </a:r>
              </a:p>
            </p:txBody>
          </p:sp>
          <p:sp>
            <p:nvSpPr>
              <p:cNvPr id="150" name="Textové pole 149">
                <a:extLst>
                  <a:ext uri="{FF2B5EF4-FFF2-40B4-BE49-F238E27FC236}">
                    <a16:creationId xmlns:a16="http://schemas.microsoft.com/office/drawing/2014/main" id="{49E0D585-175D-486D-BE73-5C936EF5693D}"/>
                  </a:ext>
                </a:extLst>
              </p:cNvPr>
              <p:cNvSpPr txBox="1"/>
              <p:nvPr/>
            </p:nvSpPr>
            <p:spPr>
              <a:xfrm>
                <a:off x="2250176" y="2727278"/>
                <a:ext cx="1457766" cy="861774"/>
              </a:xfrm>
              <a:prstGeom prst="rect">
                <a:avLst/>
              </a:prstGeom>
              <a:noFill/>
            </p:spPr>
            <p:txBody>
              <a:bodyPr wrap="square" lIns="0" tIns="0" rIns="0" bIns="0" rtlCol="0">
                <a:spAutoFit/>
              </a:bodyPr>
              <a:lstStyle/>
              <a:p>
                <a:pPr rtl="0"/>
                <a:r>
                  <a:rPr lang="cs-CZ" sz="1400" dirty="0">
                    <a:solidFill>
                      <a:schemeClr val="tx1">
                        <a:lumMod val="75000"/>
                        <a:lumOff val="25000"/>
                      </a:schemeClr>
                    </a:solidFill>
                    <a:latin typeface="Trebuchet MS" panose="020B0603020202020204" pitchFamily="34" charset="0"/>
                  </a:rPr>
                  <a:t>Sancherib obléhá Jeruzalém. Přišel o 185.000 vojáků.</a:t>
                </a:r>
              </a:p>
              <a:p>
                <a:pPr rtl="0"/>
                <a:r>
                  <a:rPr lang="cs-CZ" sz="1400" b="1" dirty="0">
                    <a:solidFill>
                      <a:schemeClr val="tx1">
                        <a:lumMod val="75000"/>
                        <a:lumOff val="25000"/>
                      </a:schemeClr>
                    </a:solidFill>
                    <a:latin typeface="Trebuchet MS" panose="020B0603020202020204" pitchFamily="34" charset="0"/>
                  </a:rPr>
                  <a:t>701</a:t>
                </a:r>
              </a:p>
            </p:txBody>
          </p:sp>
        </p:grpSp>
      </p:grpSp>
      <p:grpSp>
        <p:nvGrpSpPr>
          <p:cNvPr id="22" name="Milník 6" title="Milník 6">
            <a:extLst>
              <a:ext uri="{FF2B5EF4-FFF2-40B4-BE49-F238E27FC236}">
                <a16:creationId xmlns:a16="http://schemas.microsoft.com/office/drawing/2014/main" id="{526EC020-E59B-446A-BF89-3BA629774DB8}"/>
              </a:ext>
            </a:extLst>
          </p:cNvPr>
          <p:cNvGrpSpPr/>
          <p:nvPr/>
        </p:nvGrpSpPr>
        <p:grpSpPr>
          <a:xfrm>
            <a:off x="7362042" y="708978"/>
            <a:ext cx="1303854" cy="777173"/>
            <a:chOff x="6355337" y="3610900"/>
            <a:chExt cx="1303854" cy="777173"/>
          </a:xfrm>
        </p:grpSpPr>
        <p:sp>
          <p:nvSpPr>
            <p:cNvPr id="139" name="Šipka: Dolů 138" title="Šipka milníku">
              <a:extLst>
                <a:ext uri="{FF2B5EF4-FFF2-40B4-BE49-F238E27FC236}">
                  <a16:creationId xmlns:a16="http://schemas.microsoft.com/office/drawing/2014/main" id="{B8CA4769-7B86-4079-86D2-B26D742CF5FD}"/>
                </a:ext>
              </a:extLst>
            </p:cNvPr>
            <p:cNvSpPr/>
            <p:nvPr/>
          </p:nvSpPr>
          <p:spPr>
            <a:xfrm>
              <a:off x="6790153" y="4172629"/>
              <a:ext cx="315566" cy="215444"/>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141" name="Skupina 140" title="Text milníku">
              <a:extLst>
                <a:ext uri="{FF2B5EF4-FFF2-40B4-BE49-F238E27FC236}">
                  <a16:creationId xmlns:a16="http://schemas.microsoft.com/office/drawing/2014/main" id="{DA11B626-9DDC-4EF3-B78A-12990E1BD9AF}"/>
                </a:ext>
              </a:extLst>
            </p:cNvPr>
            <p:cNvGrpSpPr/>
            <p:nvPr/>
          </p:nvGrpSpPr>
          <p:grpSpPr>
            <a:xfrm>
              <a:off x="6355337" y="3610900"/>
              <a:ext cx="1303854" cy="532878"/>
              <a:chOff x="1788160" y="2151309"/>
              <a:chExt cx="1303854" cy="532878"/>
            </a:xfrm>
          </p:grpSpPr>
          <p:sp>
            <p:nvSpPr>
              <p:cNvPr id="142" name="Textové pole 141">
                <a:extLst>
                  <a:ext uri="{FF2B5EF4-FFF2-40B4-BE49-F238E27FC236}">
                    <a16:creationId xmlns:a16="http://schemas.microsoft.com/office/drawing/2014/main" id="{C00C099A-E5BD-41FF-8EC5-D4F9E8C3CD9B}"/>
                  </a:ext>
                </a:extLst>
              </p:cNvPr>
              <p:cNvSpPr txBox="1"/>
              <p:nvPr/>
            </p:nvSpPr>
            <p:spPr>
              <a:xfrm>
                <a:off x="1788160" y="2151309"/>
                <a:ext cx="1294782" cy="276999"/>
              </a:xfrm>
              <a:prstGeom prst="rect">
                <a:avLst/>
              </a:prstGeom>
              <a:noFill/>
            </p:spPr>
            <p:txBody>
              <a:bodyPr wrap="square" lIns="0" tIns="0" rIns="0" bIns="0" rtlCol="0">
                <a:spAutoFit/>
              </a:bodyPr>
              <a:lstStyle/>
              <a:p>
                <a:pPr algn="ctr" rtl="0"/>
                <a:r>
                  <a:rPr lang="cs-CZ" dirty="0" err="1">
                    <a:solidFill>
                      <a:schemeClr val="tx1">
                        <a:lumMod val="75000"/>
                        <a:lumOff val="25000"/>
                      </a:schemeClr>
                    </a:solidFill>
                    <a:latin typeface="Trebuchet MS" panose="020B0603020202020204" pitchFamily="34" charset="0"/>
                  </a:rPr>
                  <a:t>Nahum</a:t>
                </a:r>
                <a:endParaRPr lang="cs-CZ" dirty="0">
                  <a:solidFill>
                    <a:schemeClr val="tx1">
                      <a:lumMod val="75000"/>
                      <a:lumOff val="25000"/>
                    </a:schemeClr>
                  </a:solidFill>
                  <a:latin typeface="Trebuchet MS" panose="020B0603020202020204" pitchFamily="34" charset="0"/>
                </a:endParaRPr>
              </a:p>
            </p:txBody>
          </p:sp>
          <p:sp>
            <p:nvSpPr>
              <p:cNvPr id="143" name="Textové pole 142">
                <a:extLst>
                  <a:ext uri="{FF2B5EF4-FFF2-40B4-BE49-F238E27FC236}">
                    <a16:creationId xmlns:a16="http://schemas.microsoft.com/office/drawing/2014/main" id="{87AFE461-6F01-41C3-9DDA-FCDA0E9D52CF}"/>
                  </a:ext>
                </a:extLst>
              </p:cNvPr>
              <p:cNvSpPr txBox="1"/>
              <p:nvPr/>
            </p:nvSpPr>
            <p:spPr>
              <a:xfrm>
                <a:off x="1797232" y="2468743"/>
                <a:ext cx="1294782" cy="215444"/>
              </a:xfrm>
              <a:prstGeom prst="rect">
                <a:avLst/>
              </a:prstGeom>
              <a:noFill/>
            </p:spPr>
            <p:txBody>
              <a:bodyPr wrap="square" lIns="0" tIns="0" rIns="0" bIns="0" rtlCol="0">
                <a:spAutoFit/>
              </a:bodyPr>
              <a:lstStyle/>
              <a:p>
                <a:pPr algn="ctr" rtl="0"/>
                <a:r>
                  <a:rPr lang="cs-CZ" sz="1400" dirty="0">
                    <a:solidFill>
                      <a:schemeClr val="tx1">
                        <a:lumMod val="75000"/>
                        <a:lumOff val="25000"/>
                      </a:schemeClr>
                    </a:solidFill>
                    <a:latin typeface="Trebuchet MS" panose="020B0603020202020204" pitchFamily="34" charset="0"/>
                  </a:rPr>
                  <a:t>627 - 612</a:t>
                </a:r>
              </a:p>
            </p:txBody>
          </p:sp>
        </p:grpSp>
      </p:grpSp>
      <p:grpSp>
        <p:nvGrpSpPr>
          <p:cNvPr id="24" name="Milník 8" title="Milník 8">
            <a:extLst>
              <a:ext uri="{FF2B5EF4-FFF2-40B4-BE49-F238E27FC236}">
                <a16:creationId xmlns:a16="http://schemas.microsoft.com/office/drawing/2014/main" id="{81418383-0114-48F2-A559-DA8B54491A05}"/>
              </a:ext>
            </a:extLst>
          </p:cNvPr>
          <p:cNvGrpSpPr/>
          <p:nvPr/>
        </p:nvGrpSpPr>
        <p:grpSpPr>
          <a:xfrm>
            <a:off x="7395968" y="3059512"/>
            <a:ext cx="1175039" cy="2064503"/>
            <a:chOff x="7754756" y="3832726"/>
            <a:chExt cx="1444206" cy="1308073"/>
          </a:xfrm>
        </p:grpSpPr>
        <p:sp>
          <p:nvSpPr>
            <p:cNvPr id="152" name="Šipka: Dolů 151" title="Krátká šipka milníku">
              <a:extLst>
                <a:ext uri="{FF2B5EF4-FFF2-40B4-BE49-F238E27FC236}">
                  <a16:creationId xmlns:a16="http://schemas.microsoft.com/office/drawing/2014/main" id="{0708E011-8521-426C-AA19-42CB1E3F2AC9}"/>
                </a:ext>
              </a:extLst>
            </p:cNvPr>
            <p:cNvSpPr/>
            <p:nvPr/>
          </p:nvSpPr>
          <p:spPr>
            <a:xfrm rot="10800000">
              <a:off x="8585427" y="3832726"/>
              <a:ext cx="470255" cy="351015"/>
            </a:xfrm>
            <a:prstGeom prst="downArrow">
              <a:avLst>
                <a:gd name="adj1" fmla="val 10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153" name="Skupina 152" title="Text milníku">
              <a:extLst>
                <a:ext uri="{FF2B5EF4-FFF2-40B4-BE49-F238E27FC236}">
                  <a16:creationId xmlns:a16="http://schemas.microsoft.com/office/drawing/2014/main" id="{489A5293-C1A3-49FD-9BBD-6242517EE0BC}"/>
                </a:ext>
              </a:extLst>
            </p:cNvPr>
            <p:cNvGrpSpPr/>
            <p:nvPr/>
          </p:nvGrpSpPr>
          <p:grpSpPr>
            <a:xfrm>
              <a:off x="7754756" y="4231510"/>
              <a:ext cx="1444206" cy="909289"/>
              <a:chOff x="1882981" y="2156441"/>
              <a:chExt cx="1444206" cy="909289"/>
            </a:xfrm>
          </p:grpSpPr>
          <p:sp>
            <p:nvSpPr>
              <p:cNvPr id="154" name="Textové pole 153">
                <a:extLst>
                  <a:ext uri="{FF2B5EF4-FFF2-40B4-BE49-F238E27FC236}">
                    <a16:creationId xmlns:a16="http://schemas.microsoft.com/office/drawing/2014/main" id="{83FBD260-1E39-4234-8733-585693823D97}"/>
                  </a:ext>
                </a:extLst>
              </p:cNvPr>
              <p:cNvSpPr txBox="1"/>
              <p:nvPr/>
            </p:nvSpPr>
            <p:spPr>
              <a:xfrm>
                <a:off x="1924247" y="2156441"/>
                <a:ext cx="1390766" cy="351014"/>
              </a:xfrm>
              <a:prstGeom prst="rect">
                <a:avLst/>
              </a:prstGeom>
              <a:noFill/>
            </p:spPr>
            <p:txBody>
              <a:bodyPr wrap="square" lIns="0" tIns="0" rIns="0" bIns="0" rtlCol="0">
                <a:spAutoFit/>
              </a:bodyPr>
              <a:lstStyle/>
              <a:p>
                <a:pPr algn="r" rtl="0"/>
                <a:r>
                  <a:rPr lang="cs-CZ" dirty="0">
                    <a:solidFill>
                      <a:schemeClr val="tx1">
                        <a:lumMod val="75000"/>
                        <a:lumOff val="25000"/>
                      </a:schemeClr>
                    </a:solidFill>
                    <a:latin typeface="Trebuchet MS" panose="020B0603020202020204" pitchFamily="34" charset="0"/>
                  </a:rPr>
                  <a:t>Dobytí Ninive</a:t>
                </a:r>
              </a:p>
            </p:txBody>
          </p:sp>
          <p:sp>
            <p:nvSpPr>
              <p:cNvPr id="155" name="Textové pole 154">
                <a:extLst>
                  <a:ext uri="{FF2B5EF4-FFF2-40B4-BE49-F238E27FC236}">
                    <a16:creationId xmlns:a16="http://schemas.microsoft.com/office/drawing/2014/main" id="{B9A7AB65-D485-40CE-BB5F-C844D6BD5475}"/>
                  </a:ext>
                </a:extLst>
              </p:cNvPr>
              <p:cNvSpPr txBox="1"/>
              <p:nvPr/>
            </p:nvSpPr>
            <p:spPr>
              <a:xfrm>
                <a:off x="1882981" y="2519708"/>
                <a:ext cx="1444206" cy="546022"/>
              </a:xfrm>
              <a:prstGeom prst="rect">
                <a:avLst/>
              </a:prstGeom>
              <a:noFill/>
            </p:spPr>
            <p:txBody>
              <a:bodyPr wrap="square" lIns="0" tIns="0" rIns="0" bIns="0" rtlCol="0">
                <a:spAutoFit/>
              </a:bodyPr>
              <a:lstStyle/>
              <a:p>
                <a:pPr algn="r" rtl="0"/>
                <a:r>
                  <a:rPr lang="cs-CZ" sz="1400" dirty="0">
                    <a:solidFill>
                      <a:schemeClr val="tx1">
                        <a:lumMod val="75000"/>
                        <a:lumOff val="25000"/>
                      </a:schemeClr>
                    </a:solidFill>
                    <a:latin typeface="Trebuchet MS" panose="020B0603020202020204" pitchFamily="34" charset="0"/>
                  </a:rPr>
                  <a:t>Babyloňané a Médové dobyli Ninive</a:t>
                </a:r>
              </a:p>
              <a:p>
                <a:pPr algn="r" rtl="0"/>
                <a:r>
                  <a:rPr lang="cs-CZ" sz="1400" b="1" dirty="0">
                    <a:solidFill>
                      <a:schemeClr val="tx1">
                        <a:lumMod val="75000"/>
                        <a:lumOff val="25000"/>
                      </a:schemeClr>
                    </a:solidFill>
                    <a:latin typeface="Trebuchet MS" panose="020B0603020202020204" pitchFamily="34" charset="0"/>
                  </a:rPr>
                  <a:t>612</a:t>
                </a:r>
              </a:p>
            </p:txBody>
          </p:sp>
        </p:grpSp>
      </p:grpSp>
      <p:grpSp>
        <p:nvGrpSpPr>
          <p:cNvPr id="25" name="Milník 9" title="Milník 9">
            <a:extLst>
              <a:ext uri="{FF2B5EF4-FFF2-40B4-BE49-F238E27FC236}">
                <a16:creationId xmlns:a16="http://schemas.microsoft.com/office/drawing/2014/main" id="{BFD4353A-B44E-479A-8746-8AEB860252DB}"/>
              </a:ext>
            </a:extLst>
          </p:cNvPr>
          <p:cNvGrpSpPr/>
          <p:nvPr/>
        </p:nvGrpSpPr>
        <p:grpSpPr>
          <a:xfrm>
            <a:off x="8665896" y="3066005"/>
            <a:ext cx="1800443" cy="2063802"/>
            <a:chOff x="8746618" y="1870636"/>
            <a:chExt cx="1800443" cy="1729878"/>
          </a:xfrm>
        </p:grpSpPr>
        <p:sp>
          <p:nvSpPr>
            <p:cNvPr id="168" name="Šipka: Dolů 167" title="Vysoká šipka pro dnešek">
              <a:extLst>
                <a:ext uri="{FF2B5EF4-FFF2-40B4-BE49-F238E27FC236}">
                  <a16:creationId xmlns:a16="http://schemas.microsoft.com/office/drawing/2014/main" id="{050FE4F5-009B-4FF3-8F00-6606B1487E93}"/>
                </a:ext>
              </a:extLst>
            </p:cNvPr>
            <p:cNvSpPr/>
            <p:nvPr/>
          </p:nvSpPr>
          <p:spPr>
            <a:xfrm rot="10800000">
              <a:off x="8746618" y="1870636"/>
              <a:ext cx="382610" cy="464360"/>
            </a:xfrm>
            <a:prstGeom prst="downArrow">
              <a:avLst>
                <a:gd name="adj1" fmla="val 100000"/>
                <a:gd name="adj2" fmla="val 50000"/>
              </a:avLst>
            </a:prstGeom>
            <a:gradFill>
              <a:gsLst>
                <a:gs pos="14000">
                  <a:schemeClr val="accent1"/>
                </a:gs>
                <a:gs pos="24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7" name="Skupina 6" title="Text milníku">
              <a:extLst>
                <a:ext uri="{FF2B5EF4-FFF2-40B4-BE49-F238E27FC236}">
                  <a16:creationId xmlns:a16="http://schemas.microsoft.com/office/drawing/2014/main" id="{2E40B69F-E4C9-4DED-888B-1050168560DD}"/>
                </a:ext>
              </a:extLst>
            </p:cNvPr>
            <p:cNvGrpSpPr/>
            <p:nvPr/>
          </p:nvGrpSpPr>
          <p:grpSpPr>
            <a:xfrm>
              <a:off x="8763691" y="2397604"/>
              <a:ext cx="1783370" cy="1202910"/>
              <a:chOff x="8871629" y="2629121"/>
              <a:chExt cx="1783370" cy="1202910"/>
            </a:xfrm>
          </p:grpSpPr>
          <p:sp>
            <p:nvSpPr>
              <p:cNvPr id="171" name="Textové pole 170">
                <a:extLst>
                  <a:ext uri="{FF2B5EF4-FFF2-40B4-BE49-F238E27FC236}">
                    <a16:creationId xmlns:a16="http://schemas.microsoft.com/office/drawing/2014/main" id="{C6BE5CCB-4A76-4742-8A19-CAE34808F36D}"/>
                  </a:ext>
                </a:extLst>
              </p:cNvPr>
              <p:cNvSpPr txBox="1"/>
              <p:nvPr/>
            </p:nvSpPr>
            <p:spPr>
              <a:xfrm>
                <a:off x="8883505" y="2629121"/>
                <a:ext cx="1456903" cy="464361"/>
              </a:xfrm>
              <a:prstGeom prst="rect">
                <a:avLst/>
              </a:prstGeom>
              <a:noFill/>
            </p:spPr>
            <p:txBody>
              <a:bodyPr wrap="square" lIns="0" tIns="0" rIns="0" bIns="0" rtlCol="0">
                <a:spAutoFit/>
              </a:bodyPr>
              <a:lstStyle/>
              <a:p>
                <a:pPr rtl="0"/>
                <a:r>
                  <a:rPr lang="cs-CZ" dirty="0">
                    <a:solidFill>
                      <a:schemeClr val="tx1">
                        <a:lumMod val="75000"/>
                        <a:lumOff val="25000"/>
                      </a:schemeClr>
                    </a:solidFill>
                    <a:latin typeface="Trebuchet MS" panose="020B0603020202020204" pitchFamily="34" charset="0"/>
                  </a:rPr>
                  <a:t>Babylonie dobyla Judsko</a:t>
                </a:r>
              </a:p>
            </p:txBody>
          </p:sp>
          <p:sp>
            <p:nvSpPr>
              <p:cNvPr id="172" name="Textové pole 171">
                <a:extLst>
                  <a:ext uri="{FF2B5EF4-FFF2-40B4-BE49-F238E27FC236}">
                    <a16:creationId xmlns:a16="http://schemas.microsoft.com/office/drawing/2014/main" id="{EAFDA4C0-FD56-46BA-A34A-B01849F83277}"/>
                  </a:ext>
                </a:extLst>
              </p:cNvPr>
              <p:cNvSpPr txBox="1"/>
              <p:nvPr/>
            </p:nvSpPr>
            <p:spPr>
              <a:xfrm>
                <a:off x="8871629" y="3109692"/>
                <a:ext cx="1783370" cy="722339"/>
              </a:xfrm>
              <a:prstGeom prst="rect">
                <a:avLst/>
              </a:prstGeom>
              <a:noFill/>
            </p:spPr>
            <p:txBody>
              <a:bodyPr wrap="square" lIns="0" tIns="0" rIns="0" bIns="0" rtlCol="0">
                <a:spAutoFit/>
              </a:bodyPr>
              <a:lstStyle/>
              <a:p>
                <a:r>
                  <a:rPr lang="cs-CZ" sz="1400" dirty="0">
                    <a:solidFill>
                      <a:schemeClr val="tx1">
                        <a:lumMod val="75000"/>
                        <a:lumOff val="25000"/>
                      </a:schemeClr>
                    </a:solidFill>
                    <a:latin typeface="Trebuchet MS" panose="020B0603020202020204" pitchFamily="34" charset="0"/>
                  </a:rPr>
                  <a:t>Dobytí Jeruzalému, zničení chrámu, odvedení do zajetí</a:t>
                </a:r>
              </a:p>
              <a:p>
                <a:r>
                  <a:rPr lang="cs-CZ" sz="1400" b="1" dirty="0">
                    <a:solidFill>
                      <a:schemeClr val="tx1">
                        <a:lumMod val="75000"/>
                        <a:lumOff val="25000"/>
                      </a:schemeClr>
                    </a:solidFill>
                    <a:latin typeface="Trebuchet MS" panose="020B0603020202020204" pitchFamily="34" charset="0"/>
                  </a:rPr>
                  <a:t>587</a:t>
                </a:r>
              </a:p>
            </p:txBody>
          </p:sp>
        </p:grpSp>
      </p:grpSp>
      <p:grpSp>
        <p:nvGrpSpPr>
          <p:cNvPr id="130" name="Milník 3" title="Milník 3">
            <a:extLst>
              <a:ext uri="{FF2B5EF4-FFF2-40B4-BE49-F238E27FC236}">
                <a16:creationId xmlns:a16="http://schemas.microsoft.com/office/drawing/2014/main" id="{D6E41F32-1ADA-A34E-B068-328C3A2148DA}"/>
              </a:ext>
            </a:extLst>
          </p:cNvPr>
          <p:cNvGrpSpPr/>
          <p:nvPr/>
        </p:nvGrpSpPr>
        <p:grpSpPr>
          <a:xfrm>
            <a:off x="4339571" y="1517307"/>
            <a:ext cx="2567120" cy="908451"/>
            <a:chOff x="3681426" y="3665595"/>
            <a:chExt cx="1320316" cy="908451"/>
          </a:xfrm>
        </p:grpSpPr>
        <p:sp>
          <p:nvSpPr>
            <p:cNvPr id="131" name="Šipka: Dolů 117" title="Šipka milníku">
              <a:extLst>
                <a:ext uri="{FF2B5EF4-FFF2-40B4-BE49-F238E27FC236}">
                  <a16:creationId xmlns:a16="http://schemas.microsoft.com/office/drawing/2014/main" id="{F149CBC8-A071-0749-9C1F-E798E5B8A08A}"/>
                </a:ext>
              </a:extLst>
            </p:cNvPr>
            <p:cNvSpPr/>
            <p:nvPr/>
          </p:nvSpPr>
          <p:spPr>
            <a:xfrm>
              <a:off x="3967885" y="4309427"/>
              <a:ext cx="745097" cy="264619"/>
            </a:xfrm>
            <a:prstGeom prst="downArrow">
              <a:avLst>
                <a:gd name="adj1" fmla="val 10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latin typeface="Trebuchet MS" panose="020B0603020202020204" pitchFamily="34" charset="0"/>
              </a:endParaRPr>
            </a:p>
          </p:txBody>
        </p:sp>
        <p:grpSp>
          <p:nvGrpSpPr>
            <p:cNvPr id="133" name="Skupina 132" title="Text milníku">
              <a:extLst>
                <a:ext uri="{FF2B5EF4-FFF2-40B4-BE49-F238E27FC236}">
                  <a16:creationId xmlns:a16="http://schemas.microsoft.com/office/drawing/2014/main" id="{4826FF0A-6B78-0D4D-8B18-8FDFD54C9753}"/>
                </a:ext>
              </a:extLst>
            </p:cNvPr>
            <p:cNvGrpSpPr/>
            <p:nvPr/>
          </p:nvGrpSpPr>
          <p:grpSpPr>
            <a:xfrm>
              <a:off x="3681426" y="3665595"/>
              <a:ext cx="1320316" cy="601117"/>
              <a:chOff x="2341987" y="2206004"/>
              <a:chExt cx="1320316" cy="601117"/>
            </a:xfrm>
          </p:grpSpPr>
          <p:sp>
            <p:nvSpPr>
              <p:cNvPr id="134" name="Textové pole 120">
                <a:extLst>
                  <a:ext uri="{FF2B5EF4-FFF2-40B4-BE49-F238E27FC236}">
                    <a16:creationId xmlns:a16="http://schemas.microsoft.com/office/drawing/2014/main" id="{F7BE8B8C-CC61-3A4B-B777-B7B7DDF6EA5F}"/>
                  </a:ext>
                </a:extLst>
              </p:cNvPr>
              <p:cNvSpPr txBox="1"/>
              <p:nvPr/>
            </p:nvSpPr>
            <p:spPr>
              <a:xfrm>
                <a:off x="2366695" y="2206004"/>
                <a:ext cx="1295608" cy="276999"/>
              </a:xfrm>
              <a:prstGeom prst="rect">
                <a:avLst/>
              </a:prstGeom>
              <a:noFill/>
            </p:spPr>
            <p:txBody>
              <a:bodyPr wrap="square" lIns="0" tIns="0" rIns="0" bIns="0" rtlCol="0">
                <a:spAutoFit/>
              </a:bodyPr>
              <a:lstStyle/>
              <a:p>
                <a:pPr algn="ctr" rtl="0"/>
                <a:r>
                  <a:rPr lang="cs-CZ" dirty="0">
                    <a:solidFill>
                      <a:schemeClr val="tx1">
                        <a:lumMod val="75000"/>
                        <a:lumOff val="25000"/>
                      </a:schemeClr>
                    </a:solidFill>
                    <a:latin typeface="Trebuchet MS" panose="020B0603020202020204" pitchFamily="34" charset="0"/>
                  </a:rPr>
                  <a:t>Izaiáš</a:t>
                </a:r>
              </a:p>
            </p:txBody>
          </p:sp>
          <p:sp>
            <p:nvSpPr>
              <p:cNvPr id="145" name="Textové pole 121">
                <a:extLst>
                  <a:ext uri="{FF2B5EF4-FFF2-40B4-BE49-F238E27FC236}">
                    <a16:creationId xmlns:a16="http://schemas.microsoft.com/office/drawing/2014/main" id="{716136AB-6A66-494F-80EE-FB2A83D414BE}"/>
                  </a:ext>
                </a:extLst>
              </p:cNvPr>
              <p:cNvSpPr txBox="1"/>
              <p:nvPr/>
            </p:nvSpPr>
            <p:spPr>
              <a:xfrm>
                <a:off x="2341987" y="2591677"/>
                <a:ext cx="1295609" cy="215444"/>
              </a:xfrm>
              <a:prstGeom prst="rect">
                <a:avLst/>
              </a:prstGeom>
              <a:noFill/>
            </p:spPr>
            <p:txBody>
              <a:bodyPr wrap="square" lIns="0" tIns="0" rIns="0" bIns="0" rtlCol="0">
                <a:spAutoFit/>
              </a:bodyPr>
              <a:lstStyle/>
              <a:p>
                <a:pPr algn="ctr" rtl="0"/>
                <a:r>
                  <a:rPr lang="cs-CZ" sz="1400" dirty="0">
                    <a:solidFill>
                      <a:schemeClr val="tx1">
                        <a:lumMod val="75000"/>
                        <a:lumOff val="25000"/>
                      </a:schemeClr>
                    </a:solidFill>
                    <a:latin typeface="Trebuchet MS" panose="020B0603020202020204" pitchFamily="34" charset="0"/>
                  </a:rPr>
                  <a:t>740 - 681</a:t>
                </a:r>
              </a:p>
            </p:txBody>
          </p:sp>
        </p:grpSp>
      </p:grpSp>
    </p:spTree>
    <p:extLst>
      <p:ext uri="{BB962C8B-B14F-4D97-AF65-F5344CB8AC3E}">
        <p14:creationId xmlns:p14="http://schemas.microsoft.com/office/powerpoint/2010/main" val="68015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a:t>IZ 37, 33-37</a:t>
            </a:r>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lnSpcReduction="10000"/>
          </a:bodyPr>
          <a:lstStyle/>
          <a:p>
            <a:pPr marL="0" indent="0">
              <a:buNone/>
            </a:pPr>
            <a:r>
              <a:rPr lang="cs-CZ" dirty="0"/>
              <a:t>Nuže, toto praví Hospodin o asyrském králi: </a:t>
            </a:r>
            <a:br>
              <a:rPr lang="cs-CZ" dirty="0"/>
            </a:br>
            <a:r>
              <a:rPr lang="cs-CZ" dirty="0"/>
              <a:t>Nevstoupí do tohoto města, nevystřelí sem ani šíp, </a:t>
            </a:r>
            <a:br>
              <a:rPr lang="cs-CZ" dirty="0"/>
            </a:br>
            <a:r>
              <a:rPr lang="cs-CZ" dirty="0"/>
              <a:t>násep proti němu nenavrší a nikdo nenastaví štít. </a:t>
            </a:r>
            <a:br>
              <a:rPr lang="cs-CZ" dirty="0"/>
            </a:br>
            <a:r>
              <a:rPr lang="cs-CZ" dirty="0"/>
              <a:t>Odejde, kudy přivedla ho cesta, </a:t>
            </a:r>
            <a:br>
              <a:rPr lang="cs-CZ" dirty="0"/>
            </a:br>
            <a:r>
              <a:rPr lang="cs-CZ" dirty="0"/>
              <a:t>do tohoto města nevstoupí, praví Hospodin. </a:t>
            </a:r>
            <a:br>
              <a:rPr lang="cs-CZ" dirty="0"/>
            </a:br>
            <a:r>
              <a:rPr lang="cs-CZ" dirty="0"/>
              <a:t>To město budu hájit, já sám je zachráním, </a:t>
            </a:r>
            <a:br>
              <a:rPr lang="cs-CZ" dirty="0"/>
            </a:br>
            <a:r>
              <a:rPr lang="cs-CZ" dirty="0"/>
              <a:t>pro sebe učiním to a pro Davida, jenž byl můj služebník!“ </a:t>
            </a:r>
          </a:p>
          <a:p>
            <a:pPr marL="0" indent="0">
              <a:buNone/>
            </a:pPr>
            <a:r>
              <a:rPr lang="cs-CZ" dirty="0"/>
              <a:t>Tehdy vyšel Hospodinův anděl a pobil v asyrském táboře 185 000 mužů. Ráno vstali, a hle – všude samé mrtvoly! Asyrský král </a:t>
            </a:r>
            <a:r>
              <a:rPr lang="cs-CZ" dirty="0" err="1"/>
              <a:t>Senacherib</a:t>
            </a:r>
            <a:r>
              <a:rPr lang="cs-CZ" dirty="0"/>
              <a:t> se sebral, odtáhl pryč a zůstal v Ninive. </a:t>
            </a:r>
          </a:p>
        </p:txBody>
      </p:sp>
    </p:spTree>
    <p:extLst>
      <p:ext uri="{BB962C8B-B14F-4D97-AF65-F5344CB8AC3E}">
        <p14:creationId xmlns:p14="http://schemas.microsoft.com/office/powerpoint/2010/main" val="563451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a:t>Proroctví </a:t>
            </a:r>
            <a:r>
              <a:rPr lang="cs-CZ" dirty="0" err="1"/>
              <a:t>Nahuma</a:t>
            </a:r>
            <a:r>
              <a:rPr lang="cs-CZ" dirty="0"/>
              <a:t> a </a:t>
            </a:r>
            <a:r>
              <a:rPr lang="cs-CZ" dirty="0" err="1"/>
              <a:t>sofoniáše</a:t>
            </a:r>
            <a:endParaRPr lang="cs-CZ" dirty="0"/>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a:bodyPr>
          <a:lstStyle/>
          <a:p>
            <a:pPr marL="0" indent="0">
              <a:buNone/>
            </a:pPr>
            <a:r>
              <a:rPr lang="cs-CZ" i="1" dirty="0" err="1"/>
              <a:t>Nahum</a:t>
            </a:r>
            <a:r>
              <a:rPr lang="cs-CZ" i="1" dirty="0"/>
              <a:t> 1,8: </a:t>
            </a:r>
            <a:r>
              <a:rPr lang="cs-CZ" dirty="0"/>
              <a:t>S Ninive ale skoncuje v nezadržitelné záplavě; své nepřátele do tmy zažene!</a:t>
            </a:r>
          </a:p>
          <a:p>
            <a:pPr marL="0" indent="0">
              <a:buNone/>
            </a:pPr>
            <a:r>
              <a:rPr lang="cs-CZ" i="1" dirty="0" err="1"/>
              <a:t>Nahum</a:t>
            </a:r>
            <a:r>
              <a:rPr lang="cs-CZ" i="1" dirty="0"/>
              <a:t> 1,10:</a:t>
            </a:r>
            <a:r>
              <a:rPr lang="cs-CZ" dirty="0"/>
              <a:t> Budou zapleteni v trní, svým vínem budou zpití, zhltnuti budou jak suché plevy.</a:t>
            </a:r>
          </a:p>
          <a:p>
            <a:pPr marL="0" indent="0">
              <a:buNone/>
            </a:pPr>
            <a:r>
              <a:rPr lang="cs-CZ" i="1" dirty="0" err="1"/>
              <a:t>Nahum</a:t>
            </a:r>
            <a:r>
              <a:rPr lang="cs-CZ" i="1" dirty="0"/>
              <a:t> 2,7:</a:t>
            </a:r>
            <a:r>
              <a:rPr lang="cs-CZ" dirty="0"/>
              <a:t> Říční stavidla se protrhla! Palác se rozpadá!</a:t>
            </a:r>
          </a:p>
          <a:p>
            <a:pPr marL="0" indent="0">
              <a:buNone/>
            </a:pPr>
            <a:r>
              <a:rPr lang="cs-CZ" i="1" dirty="0" err="1"/>
              <a:t>Sofoniáš</a:t>
            </a:r>
            <a:r>
              <a:rPr lang="cs-CZ" i="1" dirty="0"/>
              <a:t> 2,15-15:</a:t>
            </a:r>
            <a:r>
              <a:rPr lang="cs-CZ" dirty="0"/>
              <a:t> Jen se podívej na své vojáky – jsou jako ženy! </a:t>
            </a:r>
            <a:br>
              <a:rPr lang="cs-CZ" dirty="0"/>
            </a:br>
            <a:r>
              <a:rPr lang="cs-CZ" dirty="0"/>
              <a:t>Brány tvé země jsou nepřátelům otevřeny, oheň pohltil tvé závory.</a:t>
            </a:r>
          </a:p>
          <a:p>
            <a:pPr marL="0" indent="0">
              <a:buNone/>
            </a:pPr>
            <a:endParaRPr lang="cs-CZ" dirty="0"/>
          </a:p>
        </p:txBody>
      </p:sp>
    </p:spTree>
    <p:extLst>
      <p:ext uri="{BB962C8B-B14F-4D97-AF65-F5344CB8AC3E}">
        <p14:creationId xmlns:p14="http://schemas.microsoft.com/office/powerpoint/2010/main" val="305629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724B9E8-02C8-4B2E-8770-A00A67760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6" name="Picture 35">
            <a:extLst>
              <a:ext uri="{FF2B5EF4-FFF2-40B4-BE49-F238E27FC236}">
                <a16:creationId xmlns:a16="http://schemas.microsoft.com/office/drawing/2014/main" id="{7B8AE548-0BFA-4792-9962-3375923C76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38" name="Straight Connector 37">
            <a:extLst>
              <a:ext uri="{FF2B5EF4-FFF2-40B4-BE49-F238E27FC236}">
                <a16:creationId xmlns:a16="http://schemas.microsoft.com/office/drawing/2014/main" id="{67639EF4-FA83-4D85-90FE-B831AF2838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87E76A-8F50-413D-9BFC-C5A1525BD9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2" name="Rectangle 41">
            <a:extLst>
              <a:ext uri="{FF2B5EF4-FFF2-40B4-BE49-F238E27FC236}">
                <a16:creationId xmlns:a16="http://schemas.microsoft.com/office/drawing/2014/main" id="{0F28EA84-13B4-4494-A4D3-8DE462FF0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BEB1B24-66CE-4D63-A39D-2D1B481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00A69D9E-BCE3-EF47-9A7C-ECE4DD49CD1A}"/>
              </a:ext>
            </a:extLst>
          </p:cNvPr>
          <p:cNvSpPr>
            <a:spLocks noGrp="1"/>
          </p:cNvSpPr>
          <p:nvPr>
            <p:ph type="title"/>
          </p:nvPr>
        </p:nvSpPr>
        <p:spPr>
          <a:xfrm>
            <a:off x="659301" y="1474969"/>
            <a:ext cx="2823919" cy="1868760"/>
          </a:xfrm>
        </p:spPr>
        <p:txBody>
          <a:bodyPr vert="horz" lIns="91440" tIns="45720" rIns="91440" bIns="0" rtlCol="0" anchor="b">
            <a:normAutofit/>
          </a:bodyPr>
          <a:lstStyle/>
          <a:p>
            <a:r>
              <a:rPr lang="en-US" sz="3600"/>
              <a:t>Hradby</a:t>
            </a:r>
            <a:r>
              <a:rPr lang="en-US" sz="3600" dirty="0"/>
              <a:t> </a:t>
            </a:r>
            <a:r>
              <a:rPr lang="en-US" sz="3600"/>
              <a:t>Ninive</a:t>
            </a:r>
            <a:endParaRPr lang="en-US" sz="3600" dirty="0"/>
          </a:p>
        </p:txBody>
      </p:sp>
      <p:cxnSp>
        <p:nvCxnSpPr>
          <p:cNvPr id="46" name="Straight Connector 45">
            <a:extLst>
              <a:ext uri="{FF2B5EF4-FFF2-40B4-BE49-F238E27FC236}">
                <a16:creationId xmlns:a16="http://schemas.microsoft.com/office/drawing/2014/main" id="{78DE337D-1DBA-4536-8145-B43EE65C74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8" name="Obrázek 7" descr="Obsah obrázku obloha, exteriér, střecha&#10;&#10;Popis byl vytvořen automaticky">
            <a:extLst>
              <a:ext uri="{FF2B5EF4-FFF2-40B4-BE49-F238E27FC236}">
                <a16:creationId xmlns:a16="http://schemas.microsoft.com/office/drawing/2014/main" id="{FFD594BD-E7D3-714E-AEB7-ADAA9B7031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35964" y="341134"/>
            <a:ext cx="4531719" cy="5700275"/>
          </a:xfrm>
          <a:prstGeom prst="rect">
            <a:avLst/>
          </a:prstGeom>
        </p:spPr>
      </p:pic>
      <p:pic>
        <p:nvPicPr>
          <p:cNvPr id="6" name="Obrázek 5" descr="Obsah obrázku obloha, tráva, exteriér, den&#10;&#10;Popis byl vytvořen automaticky">
            <a:extLst>
              <a:ext uri="{FF2B5EF4-FFF2-40B4-BE49-F238E27FC236}">
                <a16:creationId xmlns:a16="http://schemas.microsoft.com/office/drawing/2014/main" id="{6B0B112D-3B18-2540-BF9D-6DB31664CDDC}"/>
              </a:ext>
            </a:extLst>
          </p:cNvPr>
          <p:cNvPicPr>
            <a:picLocks noChangeAspect="1"/>
          </p:cNvPicPr>
          <p:nvPr/>
        </p:nvPicPr>
        <p:blipFill>
          <a:blip r:embed="rId4"/>
          <a:stretch>
            <a:fillRect/>
          </a:stretch>
        </p:blipFill>
        <p:spPr>
          <a:xfrm>
            <a:off x="7589846" y="341134"/>
            <a:ext cx="3873622" cy="3273211"/>
          </a:xfrm>
          <a:prstGeom prst="rect">
            <a:avLst/>
          </a:prstGeom>
        </p:spPr>
      </p:pic>
      <p:pic>
        <p:nvPicPr>
          <p:cNvPr id="4" name="Obrázek 3" descr="Obsah obrázku budova, exteriér, tráva, cihla&#10;&#10;Popis byl vytvořen automaticky">
            <a:extLst>
              <a:ext uri="{FF2B5EF4-FFF2-40B4-BE49-F238E27FC236}">
                <a16:creationId xmlns:a16="http://schemas.microsoft.com/office/drawing/2014/main" id="{865DD181-BBAC-E34B-A07D-D7BCC5E09A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76300" y="3838327"/>
            <a:ext cx="3687168" cy="2203082"/>
          </a:xfrm>
          <a:prstGeom prst="rect">
            <a:avLst/>
          </a:prstGeom>
        </p:spPr>
      </p:pic>
      <p:pic>
        <p:nvPicPr>
          <p:cNvPr id="48" name="Picture 47">
            <a:extLst>
              <a:ext uri="{FF2B5EF4-FFF2-40B4-BE49-F238E27FC236}">
                <a16:creationId xmlns:a16="http://schemas.microsoft.com/office/drawing/2014/main" id="{E7233926-059A-41AD-A9F2-56552CF4FF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50" name="Straight Connector 49">
            <a:extLst>
              <a:ext uri="{FF2B5EF4-FFF2-40B4-BE49-F238E27FC236}">
                <a16:creationId xmlns:a16="http://schemas.microsoft.com/office/drawing/2014/main" id="{C13C145E-93D4-481E-92DC-736D9EBA3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10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E9B41-3BD8-7543-AA61-34A6C047F4CD}"/>
              </a:ext>
            </a:extLst>
          </p:cNvPr>
          <p:cNvSpPr>
            <a:spLocks noGrp="1"/>
          </p:cNvSpPr>
          <p:nvPr>
            <p:ph type="title"/>
          </p:nvPr>
        </p:nvSpPr>
        <p:spPr/>
        <p:txBody>
          <a:bodyPr/>
          <a:lstStyle/>
          <a:p>
            <a:endParaRPr lang="cs-CZ"/>
          </a:p>
        </p:txBody>
      </p:sp>
      <p:pic>
        <p:nvPicPr>
          <p:cNvPr id="4" name="Obrázek 3" descr="Obsah obrázku text, příroda, údolí, kaňon&#10;&#10;Popis byl vytvořen automaticky">
            <a:extLst>
              <a:ext uri="{FF2B5EF4-FFF2-40B4-BE49-F238E27FC236}">
                <a16:creationId xmlns:a16="http://schemas.microsoft.com/office/drawing/2014/main" id="{99BA607E-06F6-AD4B-AEE9-20523B97552B}"/>
              </a:ext>
            </a:extLst>
          </p:cNvPr>
          <p:cNvPicPr>
            <a:picLocks noChangeAspect="1"/>
          </p:cNvPicPr>
          <p:nvPr/>
        </p:nvPicPr>
        <p:blipFill>
          <a:blip r:embed="rId2"/>
          <a:stretch>
            <a:fillRect/>
          </a:stretch>
        </p:blipFill>
        <p:spPr>
          <a:xfrm>
            <a:off x="910455" y="0"/>
            <a:ext cx="10371090" cy="6858000"/>
          </a:xfrm>
          <a:prstGeom prst="rect">
            <a:avLst/>
          </a:prstGeom>
        </p:spPr>
      </p:pic>
    </p:spTree>
    <p:extLst>
      <p:ext uri="{BB962C8B-B14F-4D97-AF65-F5344CB8AC3E}">
        <p14:creationId xmlns:p14="http://schemas.microsoft.com/office/powerpoint/2010/main" val="1513294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a:t>Proroctví </a:t>
            </a:r>
            <a:r>
              <a:rPr lang="cs-CZ" dirty="0" err="1"/>
              <a:t>Nahuma</a:t>
            </a:r>
            <a:r>
              <a:rPr lang="cs-CZ" dirty="0"/>
              <a:t> a </a:t>
            </a:r>
            <a:r>
              <a:rPr lang="cs-CZ" dirty="0" err="1"/>
              <a:t>sofoniáše</a:t>
            </a:r>
            <a:r>
              <a:rPr lang="cs-CZ" dirty="0"/>
              <a:t> (2)</a:t>
            </a:r>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a:bodyPr>
          <a:lstStyle/>
          <a:p>
            <a:pPr marL="0" indent="0">
              <a:buNone/>
            </a:pPr>
            <a:r>
              <a:rPr lang="cs-CZ" i="1" dirty="0" err="1"/>
              <a:t>Nahum</a:t>
            </a:r>
            <a:r>
              <a:rPr lang="cs-CZ" i="1" dirty="0"/>
              <a:t> 1,14: </a:t>
            </a:r>
            <a:r>
              <a:rPr lang="cs-CZ" dirty="0"/>
              <a:t>O tobě, Ninive, pak velí Hospodin: „Tvé jméno neponesou žádní potomci!“</a:t>
            </a:r>
          </a:p>
          <a:p>
            <a:pPr marL="0" indent="0">
              <a:buNone/>
            </a:pPr>
            <a:r>
              <a:rPr lang="cs-CZ" i="1" dirty="0" err="1"/>
              <a:t>Sofoniáš</a:t>
            </a:r>
            <a:r>
              <a:rPr lang="cs-CZ" i="1" dirty="0"/>
              <a:t> 2,13-15:</a:t>
            </a:r>
            <a:br>
              <a:rPr lang="cs-CZ" i="1" dirty="0"/>
            </a:br>
            <a:r>
              <a:rPr lang="cs-CZ" dirty="0"/>
              <a:t>Napřáhne ruku i na sever: zničí Asýrii, zpustoší Ninive, že bude podobné poušti vyprahlé. </a:t>
            </a:r>
            <a:br>
              <a:rPr lang="cs-CZ" dirty="0"/>
            </a:br>
            <a:r>
              <a:rPr lang="cs-CZ" dirty="0"/>
              <a:t>Stáda pak budou lehat v něm, všemožná zvěř v celých zástupech. </a:t>
            </a:r>
            <a:br>
              <a:rPr lang="cs-CZ" dirty="0"/>
            </a:br>
            <a:r>
              <a:rPr lang="cs-CZ" dirty="0"/>
              <a:t>Pelikán a výr budou hnízdit na sloupech, z oken se ozve jejich zpěv.  Na prahu jen hromady sutin, cedrové trámy strženy.  </a:t>
            </a:r>
            <a:br>
              <a:rPr lang="cs-CZ" dirty="0"/>
            </a:br>
            <a:r>
              <a:rPr lang="cs-CZ" dirty="0"/>
              <a:t>To je to město hýření – hovělo si v bezpečí a namlouvalo si: „Já, jen já, a nikdo víc!“ </a:t>
            </a:r>
            <a:br>
              <a:rPr lang="cs-CZ" dirty="0"/>
            </a:br>
            <a:r>
              <a:rPr lang="cs-CZ" dirty="0"/>
              <a:t>Jak je zpustošeno, jen zvěř tu peleší! Každý kolemjdoucí nad ním zasyčí a pěstí zahrozí.</a:t>
            </a:r>
          </a:p>
        </p:txBody>
      </p:sp>
    </p:spTree>
    <p:extLst>
      <p:ext uri="{BB962C8B-B14F-4D97-AF65-F5344CB8AC3E}">
        <p14:creationId xmlns:p14="http://schemas.microsoft.com/office/powerpoint/2010/main" val="571403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Obrázek 3" descr="Obsah obrázku tráva, exteriér, obloha, příroda&#10;&#10;Popis byl vytvořen automaticky">
            <a:extLst>
              <a:ext uri="{FF2B5EF4-FFF2-40B4-BE49-F238E27FC236}">
                <a16:creationId xmlns:a16="http://schemas.microsoft.com/office/drawing/2014/main" id="{3B0EED3A-B8C0-8945-BE3D-FB2A2E2EE4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325" y="10"/>
            <a:ext cx="12191675" cy="6857990"/>
          </a:xfrm>
          <a:prstGeom prst="rect">
            <a:avLst/>
          </a:prstGeom>
        </p:spPr>
      </p:pic>
      <p:sp>
        <p:nvSpPr>
          <p:cNvPr id="9" name="Rectangle 8">
            <a:extLst>
              <a:ext uri="{FF2B5EF4-FFF2-40B4-BE49-F238E27FC236}">
                <a16:creationId xmlns:a16="http://schemas.microsoft.com/office/drawing/2014/main" id="{8C1175CA-5F60-4726-BA49-0BB46B77C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796" y="4421529"/>
            <a:ext cx="3411213" cy="193482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9728BF2-593A-014E-8F21-E3C1E6CFF07C}"/>
              </a:ext>
            </a:extLst>
          </p:cNvPr>
          <p:cNvSpPr>
            <a:spLocks noGrp="1"/>
          </p:cNvSpPr>
          <p:nvPr>
            <p:ph type="title"/>
          </p:nvPr>
        </p:nvSpPr>
        <p:spPr>
          <a:xfrm>
            <a:off x="807579" y="4749321"/>
            <a:ext cx="3075424" cy="1442572"/>
          </a:xfrm>
        </p:spPr>
        <p:txBody>
          <a:bodyPr anchor="t">
            <a:normAutofit/>
          </a:bodyPr>
          <a:lstStyle/>
          <a:p>
            <a:r>
              <a:rPr lang="cs-CZ" sz="2000">
                <a:solidFill>
                  <a:srgbClr val="FFFFFE"/>
                </a:solidFill>
              </a:rPr>
              <a:t>Ninive dnes</a:t>
            </a:r>
          </a:p>
        </p:txBody>
      </p:sp>
      <p:cxnSp>
        <p:nvCxnSpPr>
          <p:cNvPr id="11" name="Straight Connector 10">
            <a:extLst>
              <a:ext uri="{FF2B5EF4-FFF2-40B4-BE49-F238E27FC236}">
                <a16:creationId xmlns:a16="http://schemas.microsoft.com/office/drawing/2014/main" id="{669787C2-DD89-4BA6-B391-6622C037FF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520" y="4585857"/>
            <a:ext cx="3078623" cy="0"/>
          </a:xfrm>
          <a:prstGeom prst="line">
            <a:avLst/>
          </a:prstGeom>
          <a:ln w="31750">
            <a:solidFill>
              <a:srgbClr val="B8955A"/>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880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a:t>A co dnes?</a:t>
            </a:r>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a:bodyPr>
          <a:lstStyle/>
          <a:p>
            <a:pPr marL="0" indent="0">
              <a:buNone/>
            </a:pPr>
            <a:r>
              <a:rPr lang="cs-CZ" dirty="0"/>
              <a:t>Jsou v Bibli pro nás neuvěřitelná proroctví?</a:t>
            </a:r>
          </a:p>
        </p:txBody>
      </p:sp>
    </p:spTree>
    <p:extLst>
      <p:ext uri="{BB962C8B-B14F-4D97-AF65-F5344CB8AC3E}">
        <p14:creationId xmlns:p14="http://schemas.microsoft.com/office/powerpoint/2010/main" val="185995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97790F2-B249-9A4E-8874-09A084A6609C}"/>
              </a:ext>
            </a:extLst>
          </p:cNvPr>
          <p:cNvSpPr>
            <a:spLocks noGrp="1"/>
          </p:cNvSpPr>
          <p:nvPr>
            <p:ph type="title"/>
          </p:nvPr>
        </p:nvSpPr>
        <p:spPr>
          <a:xfrm>
            <a:off x="1451580" y="804519"/>
            <a:ext cx="4325112" cy="1049235"/>
          </a:xfrm>
        </p:spPr>
        <p:txBody>
          <a:bodyPr>
            <a:normAutofit/>
          </a:bodyPr>
          <a:lstStyle/>
          <a:p>
            <a:r>
              <a:rPr lang="cs-CZ" sz="2800"/>
              <a:t>Klaudius James Rich</a:t>
            </a:r>
          </a:p>
        </p:txBody>
      </p:sp>
      <p:cxnSp>
        <p:nvCxnSpPr>
          <p:cNvPr id="12" name="Straight Connector 11">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11B75434-CBFB-1A4C-AF40-93E7FECEF081}"/>
              </a:ext>
            </a:extLst>
          </p:cNvPr>
          <p:cNvSpPr>
            <a:spLocks noGrp="1"/>
          </p:cNvSpPr>
          <p:nvPr>
            <p:ph idx="1"/>
          </p:nvPr>
        </p:nvSpPr>
        <p:spPr>
          <a:xfrm>
            <a:off x="1451579" y="2015732"/>
            <a:ext cx="4644421" cy="4074172"/>
          </a:xfrm>
        </p:spPr>
        <p:txBody>
          <a:bodyPr>
            <a:normAutofit/>
          </a:bodyPr>
          <a:lstStyle/>
          <a:p>
            <a:r>
              <a:rPr lang="cs-CZ" dirty="0"/>
              <a:t>Britský cestovatel a znalec starožitností (1787 – 1821)</a:t>
            </a:r>
          </a:p>
          <a:p>
            <a:r>
              <a:rPr lang="cs-CZ" dirty="0"/>
              <a:t>V 1807 zkoumal pozůstatky Babylonu</a:t>
            </a:r>
          </a:p>
          <a:p>
            <a:r>
              <a:rPr lang="cs-CZ" dirty="0"/>
              <a:t>V 1820 začal zkoumat vesnice v severní části Iráku </a:t>
            </a:r>
          </a:p>
          <a:p>
            <a:r>
              <a:rPr lang="cs-CZ" dirty="0"/>
              <a:t>Zemřel 1821 (cholera) </a:t>
            </a:r>
          </a:p>
          <a:p>
            <a:r>
              <a:rPr lang="cs-CZ" dirty="0"/>
              <a:t>Po jeho smrti vydala jeho manželka knihu „Vyprávění o pobytu v Kurdistánu a na místě starodávného Ninive“</a:t>
            </a:r>
          </a:p>
        </p:txBody>
      </p:sp>
      <p:pic>
        <p:nvPicPr>
          <p:cNvPr id="5" name="Obrázek 4" descr="Obsah obrázku osoba&#10;&#10;Popis byl vytvořen automaticky">
            <a:extLst>
              <a:ext uri="{FF2B5EF4-FFF2-40B4-BE49-F238E27FC236}">
                <a16:creationId xmlns:a16="http://schemas.microsoft.com/office/drawing/2014/main" id="{E7A3B2AF-5F19-4E48-A680-8B1C3A1B76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9464" y="804519"/>
            <a:ext cx="4373656" cy="5285385"/>
          </a:xfrm>
          <a:prstGeom prst="rect">
            <a:avLst/>
          </a:prstGeom>
        </p:spPr>
      </p:pic>
    </p:spTree>
    <p:extLst>
      <p:ext uri="{BB962C8B-B14F-4D97-AF65-F5344CB8AC3E}">
        <p14:creationId xmlns:p14="http://schemas.microsoft.com/office/powerpoint/2010/main" val="13166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DD3623-D803-0E49-8E10-37623D6CFD27}"/>
              </a:ext>
            </a:extLst>
          </p:cNvPr>
          <p:cNvSpPr>
            <a:spLocks noGrp="1"/>
          </p:cNvSpPr>
          <p:nvPr>
            <p:ph type="title"/>
          </p:nvPr>
        </p:nvSpPr>
        <p:spPr/>
        <p:txBody>
          <a:bodyPr/>
          <a:lstStyle/>
          <a:p>
            <a:r>
              <a:rPr lang="cs-CZ" dirty="0" err="1"/>
              <a:t>Zj</a:t>
            </a:r>
            <a:r>
              <a:rPr lang="cs-CZ" dirty="0"/>
              <a:t> 13, 11-17</a:t>
            </a:r>
          </a:p>
        </p:txBody>
      </p:sp>
      <p:sp>
        <p:nvSpPr>
          <p:cNvPr id="3" name="Zástupný obsah 2">
            <a:extLst>
              <a:ext uri="{FF2B5EF4-FFF2-40B4-BE49-F238E27FC236}">
                <a16:creationId xmlns:a16="http://schemas.microsoft.com/office/drawing/2014/main" id="{29E46038-A8B7-B746-92AB-303318B77EC3}"/>
              </a:ext>
            </a:extLst>
          </p:cNvPr>
          <p:cNvSpPr>
            <a:spLocks noGrp="1"/>
          </p:cNvSpPr>
          <p:nvPr>
            <p:ph idx="1"/>
          </p:nvPr>
        </p:nvSpPr>
        <p:spPr/>
        <p:txBody>
          <a:bodyPr>
            <a:normAutofit fontScale="92500" lnSpcReduction="10000"/>
          </a:bodyPr>
          <a:lstStyle/>
          <a:p>
            <a:pPr marL="0" indent="0">
              <a:buNone/>
            </a:pPr>
            <a:r>
              <a:rPr lang="cs-CZ" dirty="0"/>
              <a:t>Potom jsem spatřil jinou šelmu, jak vystupuje ze země: měla dva rohy jako Beránek, ale mluvila jako drak. Ta vykonává všechnu moc té první šelmy před její tváří a působí, že se země i její obyvatelé budou klanět té první šelmě, jejíž smrtelná rána se uzdravila. Koná zázračná znamení, působí dokonce i to, aby před zraky lidí sestupoval oheň z nebe na zem. Těmi znameními, která jí bylo dáno konat před tváří šelmy, svádí ty, kdo bydlí na zemi. Říká obyvatelům země, aby vytvořili obraz té šelmě, která měla ránu od meče, ale ožila. </a:t>
            </a:r>
          </a:p>
          <a:p>
            <a:pPr marL="0" indent="0">
              <a:buNone/>
            </a:pPr>
            <a:r>
              <a:rPr lang="cs-CZ" dirty="0"/>
              <a:t>Bylo jí dáno, aby obrazu té šelmy vdechla život, takže obraz šelmy začal mluvit a nechal zabít všechny, kdo se mu neklaněli.  Všem malým i velkým, bohatým i chudým, svobodným i otrokům nechá dát znamení na pravou ruku nebo na čelo, takže nikdo nebude moci kupovat ani prodávat, nebude-li mít to znamení – jméno šelmy nebo číslo jejího jména. </a:t>
            </a:r>
          </a:p>
        </p:txBody>
      </p:sp>
    </p:spTree>
    <p:extLst>
      <p:ext uri="{BB962C8B-B14F-4D97-AF65-F5344CB8AC3E}">
        <p14:creationId xmlns:p14="http://schemas.microsoft.com/office/powerpoint/2010/main" val="104334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Nadpis 1">
            <a:extLst>
              <a:ext uri="{FF2B5EF4-FFF2-40B4-BE49-F238E27FC236}">
                <a16:creationId xmlns:a16="http://schemas.microsoft.com/office/drawing/2014/main" id="{1EEAAD98-9E38-DA49-913B-FF240863A6E2}"/>
              </a:ext>
            </a:extLst>
          </p:cNvPr>
          <p:cNvSpPr>
            <a:spLocks noGrp="1"/>
          </p:cNvSpPr>
          <p:nvPr>
            <p:ph type="title"/>
          </p:nvPr>
        </p:nvSpPr>
        <p:spPr>
          <a:xfrm>
            <a:off x="1451580" y="804520"/>
            <a:ext cx="4176511" cy="1049235"/>
          </a:xfrm>
        </p:spPr>
        <p:txBody>
          <a:bodyPr>
            <a:normAutofit/>
          </a:bodyPr>
          <a:lstStyle/>
          <a:p>
            <a:r>
              <a:rPr lang="cs-CZ" dirty="0"/>
              <a:t>Paul </a:t>
            </a:r>
            <a:r>
              <a:rPr lang="cs-CZ" dirty="0" err="1"/>
              <a:t>émile</a:t>
            </a:r>
            <a:r>
              <a:rPr lang="cs-CZ" dirty="0"/>
              <a:t> </a:t>
            </a:r>
            <a:r>
              <a:rPr lang="cs-CZ" dirty="0" err="1"/>
              <a:t>Botta</a:t>
            </a:r>
            <a:endParaRPr lang="cs-CZ" dirty="0"/>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Zástupný obsah 2">
            <a:extLst>
              <a:ext uri="{FF2B5EF4-FFF2-40B4-BE49-F238E27FC236}">
                <a16:creationId xmlns:a16="http://schemas.microsoft.com/office/drawing/2014/main" id="{1477DC84-C992-7245-B2A9-89C530316837}"/>
              </a:ext>
            </a:extLst>
          </p:cNvPr>
          <p:cNvSpPr>
            <a:spLocks noGrp="1"/>
          </p:cNvSpPr>
          <p:nvPr>
            <p:ph idx="1"/>
          </p:nvPr>
        </p:nvSpPr>
        <p:spPr>
          <a:xfrm>
            <a:off x="1451580" y="2015732"/>
            <a:ext cx="5121497" cy="3450613"/>
          </a:xfrm>
        </p:spPr>
        <p:txBody>
          <a:bodyPr>
            <a:normAutofit/>
          </a:bodyPr>
          <a:lstStyle/>
          <a:p>
            <a:r>
              <a:rPr lang="cs-CZ" dirty="0"/>
              <a:t>Francouzský konzul a vědec (1805 – 1870)</a:t>
            </a:r>
          </a:p>
          <a:p>
            <a:r>
              <a:rPr lang="cs-CZ" dirty="0"/>
              <a:t>Inspirovala jej kniha Klaudia </a:t>
            </a:r>
            <a:r>
              <a:rPr lang="cs-CZ" dirty="0" err="1"/>
              <a:t>Riche</a:t>
            </a:r>
            <a:endParaRPr lang="cs-CZ" dirty="0"/>
          </a:p>
          <a:p>
            <a:r>
              <a:rPr lang="cs-CZ" dirty="0"/>
              <a:t>1842 – 1843 – nalezl několik cihel s klínovým písmem</a:t>
            </a:r>
          </a:p>
          <a:p>
            <a:r>
              <a:rPr lang="cs-CZ" dirty="0"/>
              <a:t>1843 začal kopat ve vesnici </a:t>
            </a:r>
            <a:r>
              <a:rPr lang="cs-CZ" dirty="0" err="1"/>
              <a:t>Chorsabád</a:t>
            </a:r>
            <a:endParaRPr lang="cs-CZ" dirty="0"/>
          </a:p>
          <a:p>
            <a:r>
              <a:rPr lang="cs-CZ" dirty="0"/>
              <a:t>Objevil palác krále </a:t>
            </a:r>
            <a:r>
              <a:rPr lang="cs-CZ" dirty="0" err="1"/>
              <a:t>Sargona</a:t>
            </a:r>
            <a:r>
              <a:rPr lang="cs-CZ" dirty="0"/>
              <a:t> II. (8. stol.) – obrovská stavba (209 místností)</a:t>
            </a:r>
          </a:p>
          <a:p>
            <a:endParaRPr lang="cs-CZ" dirty="0"/>
          </a:p>
          <a:p>
            <a:endParaRPr lang="cs-CZ" dirty="0"/>
          </a:p>
          <a:p>
            <a:endParaRPr lang="cs-CZ" dirty="0"/>
          </a:p>
        </p:txBody>
      </p:sp>
      <p:pic>
        <p:nvPicPr>
          <p:cNvPr id="5" name="Obrázek 4">
            <a:extLst>
              <a:ext uri="{FF2B5EF4-FFF2-40B4-BE49-F238E27FC236}">
                <a16:creationId xmlns:a16="http://schemas.microsoft.com/office/drawing/2014/main" id="{012DDCFF-5A6F-494A-9A7A-B0EA97D890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6394" y="805583"/>
            <a:ext cx="3542179" cy="4660762"/>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23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EF77632-1A0C-4B9F-829B-226E68A78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DCFC27-6BCE-42B6-8372-070EA07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Nadpis 1">
            <a:extLst>
              <a:ext uri="{FF2B5EF4-FFF2-40B4-BE49-F238E27FC236}">
                <a16:creationId xmlns:a16="http://schemas.microsoft.com/office/drawing/2014/main" id="{FAD73C30-6A50-3445-8B60-32DE2231EB00}"/>
              </a:ext>
            </a:extLst>
          </p:cNvPr>
          <p:cNvSpPr>
            <a:spLocks noGrp="1"/>
          </p:cNvSpPr>
          <p:nvPr>
            <p:ph type="title"/>
          </p:nvPr>
        </p:nvSpPr>
        <p:spPr>
          <a:xfrm>
            <a:off x="1776424" y="4460798"/>
            <a:ext cx="8637073" cy="558063"/>
          </a:xfrm>
        </p:spPr>
        <p:txBody>
          <a:bodyPr vert="horz" lIns="91440" tIns="45720" rIns="91440" bIns="0" rtlCol="0" anchor="b">
            <a:normAutofit/>
          </a:bodyPr>
          <a:lstStyle/>
          <a:p>
            <a:r>
              <a:rPr lang="en-US" sz="3600"/>
              <a:t>Palác Sargona II. (chorsabád)</a:t>
            </a:r>
          </a:p>
        </p:txBody>
      </p:sp>
      <p:pic>
        <p:nvPicPr>
          <p:cNvPr id="5" name="Zástupný obsah 4" descr="Obsah obrázku text&#10;&#10;Popis byl vytvořen automaticky">
            <a:extLst>
              <a:ext uri="{FF2B5EF4-FFF2-40B4-BE49-F238E27FC236}">
                <a16:creationId xmlns:a16="http://schemas.microsoft.com/office/drawing/2014/main" id="{DFABC998-1F22-0440-BAB3-3D10FA3E460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184155" y="643992"/>
            <a:ext cx="3416401" cy="3495040"/>
          </a:xfrm>
          <a:prstGeom prst="rect">
            <a:avLst/>
          </a:prstGeom>
        </p:spPr>
      </p:pic>
      <p:pic>
        <p:nvPicPr>
          <p:cNvPr id="7" name="Obrázek 6" descr="Obsah obrázku text, staré&#10;&#10;Popis byl vytvořen automaticky">
            <a:extLst>
              <a:ext uri="{FF2B5EF4-FFF2-40B4-BE49-F238E27FC236}">
                <a16:creationId xmlns:a16="http://schemas.microsoft.com/office/drawing/2014/main" id="{31160917-4DF5-CC46-AEE0-9EEE60A5D6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5113" y="643992"/>
            <a:ext cx="3994331" cy="3495040"/>
          </a:xfrm>
          <a:prstGeom prst="rect">
            <a:avLst/>
          </a:prstGeom>
        </p:spPr>
      </p:pic>
      <p:cxnSp>
        <p:nvCxnSpPr>
          <p:cNvPr id="24" name="Straight Connector 23">
            <a:extLst>
              <a:ext uri="{FF2B5EF4-FFF2-40B4-BE49-F238E27FC236}">
                <a16:creationId xmlns:a16="http://schemas.microsoft.com/office/drawing/2014/main" id="{96A4B1E0-284C-4A01-8141-A24D2B8EE0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6" name="Picture 25">
            <a:extLst>
              <a:ext uri="{FF2B5EF4-FFF2-40B4-BE49-F238E27FC236}">
                <a16:creationId xmlns:a16="http://schemas.microsoft.com/office/drawing/2014/main" id="{F82046CE-87C5-4670-A404-6AB453F5A9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224BAD7-5931-4CA6-BB58-0CBCFCFA65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925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05AB23D-EF77-AA4D-A66B-4C7210D53F87}"/>
              </a:ext>
            </a:extLst>
          </p:cNvPr>
          <p:cNvSpPr>
            <a:spLocks noGrp="1"/>
          </p:cNvSpPr>
          <p:nvPr>
            <p:ph type="title"/>
          </p:nvPr>
        </p:nvSpPr>
        <p:spPr>
          <a:xfrm>
            <a:off x="1451580" y="804519"/>
            <a:ext cx="4325112" cy="1049235"/>
          </a:xfrm>
        </p:spPr>
        <p:txBody>
          <a:bodyPr>
            <a:normAutofit/>
          </a:bodyPr>
          <a:lstStyle/>
          <a:p>
            <a:r>
              <a:rPr lang="cs-CZ" sz="2800"/>
              <a:t>Austen Henry Layard</a:t>
            </a:r>
          </a:p>
        </p:txBody>
      </p:sp>
      <p:cxnSp>
        <p:nvCxnSpPr>
          <p:cNvPr id="23" name="Straight Connector 22">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24">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97BF3375-6D16-410B-9912-B8C96AC2D30A}"/>
              </a:ext>
            </a:extLst>
          </p:cNvPr>
          <p:cNvSpPr>
            <a:spLocks noGrp="1"/>
          </p:cNvSpPr>
          <p:nvPr>
            <p:ph idx="1"/>
          </p:nvPr>
        </p:nvSpPr>
        <p:spPr>
          <a:xfrm>
            <a:off x="1451579" y="2015732"/>
            <a:ext cx="4325113" cy="4074172"/>
          </a:xfrm>
        </p:spPr>
        <p:txBody>
          <a:bodyPr>
            <a:normAutofit/>
          </a:bodyPr>
          <a:lstStyle/>
          <a:p>
            <a:r>
              <a:rPr lang="en-US" dirty="0" err="1"/>
              <a:t>Britský</a:t>
            </a:r>
            <a:r>
              <a:rPr lang="en-US" dirty="0"/>
              <a:t> </a:t>
            </a:r>
            <a:r>
              <a:rPr lang="en-US" dirty="0" err="1"/>
              <a:t>dobrodruh</a:t>
            </a:r>
            <a:r>
              <a:rPr lang="en-US" dirty="0"/>
              <a:t> (1817 – 1894)</a:t>
            </a:r>
          </a:p>
          <a:p>
            <a:r>
              <a:rPr lang="en-US" dirty="0"/>
              <a:t>Okolo 1840 se </a:t>
            </a:r>
            <a:r>
              <a:rPr lang="en-US" dirty="0" err="1"/>
              <a:t>začal</a:t>
            </a:r>
            <a:r>
              <a:rPr lang="en-US" dirty="0"/>
              <a:t> </a:t>
            </a:r>
            <a:r>
              <a:rPr lang="en-US" dirty="0" err="1"/>
              <a:t>zajímat</a:t>
            </a:r>
            <a:r>
              <a:rPr lang="en-US" dirty="0"/>
              <a:t> o </a:t>
            </a:r>
            <a:r>
              <a:rPr lang="en-US" dirty="0" err="1"/>
              <a:t>archeologii</a:t>
            </a:r>
            <a:endParaRPr lang="en-US" dirty="0"/>
          </a:p>
          <a:p>
            <a:r>
              <a:rPr lang="en-US" dirty="0"/>
              <a:t>V </a:t>
            </a:r>
            <a:r>
              <a:rPr lang="en-US" dirty="0" err="1"/>
              <a:t>roce</a:t>
            </a:r>
            <a:r>
              <a:rPr lang="en-US" dirty="0"/>
              <a:t> 1845 </a:t>
            </a:r>
            <a:r>
              <a:rPr lang="en-US" dirty="0" err="1"/>
              <a:t>získal</a:t>
            </a:r>
            <a:r>
              <a:rPr lang="en-US" dirty="0"/>
              <a:t> </a:t>
            </a:r>
            <a:r>
              <a:rPr lang="en-US" dirty="0" err="1"/>
              <a:t>povolení</a:t>
            </a:r>
            <a:r>
              <a:rPr lang="en-US" dirty="0"/>
              <a:t> k </a:t>
            </a:r>
            <a:r>
              <a:rPr lang="en-US" dirty="0" err="1"/>
              <a:t>průzkumu</a:t>
            </a:r>
            <a:r>
              <a:rPr lang="en-US" dirty="0"/>
              <a:t>. </a:t>
            </a:r>
          </a:p>
          <a:p>
            <a:r>
              <a:rPr lang="en-US" dirty="0" err="1"/>
              <a:t>Objevil</a:t>
            </a:r>
            <a:r>
              <a:rPr lang="en-US" dirty="0"/>
              <a:t> </a:t>
            </a:r>
            <a:r>
              <a:rPr lang="en-US" dirty="0" err="1"/>
              <a:t>palác</a:t>
            </a:r>
            <a:r>
              <a:rPr lang="en-US" dirty="0"/>
              <a:t> </a:t>
            </a:r>
            <a:r>
              <a:rPr lang="en-US" dirty="0" err="1"/>
              <a:t>Aššurbanipala</a:t>
            </a:r>
            <a:r>
              <a:rPr lang="en-US" dirty="0"/>
              <a:t> II.</a:t>
            </a:r>
          </a:p>
          <a:p>
            <a:r>
              <a:rPr lang="en-US" dirty="0"/>
              <a:t>V </a:t>
            </a:r>
            <a:r>
              <a:rPr lang="en-US" dirty="0" err="1"/>
              <a:t>roce</a:t>
            </a:r>
            <a:r>
              <a:rPr lang="en-US" dirty="0"/>
              <a:t> 1849 </a:t>
            </a:r>
            <a:r>
              <a:rPr lang="en-US" dirty="0" err="1"/>
              <a:t>objevil</a:t>
            </a:r>
            <a:r>
              <a:rPr lang="en-US" dirty="0"/>
              <a:t> </a:t>
            </a:r>
            <a:r>
              <a:rPr lang="en-US" dirty="0" err="1"/>
              <a:t>palác</a:t>
            </a:r>
            <a:r>
              <a:rPr lang="en-US" dirty="0"/>
              <a:t> </a:t>
            </a:r>
            <a:r>
              <a:rPr lang="en-US" dirty="0" err="1"/>
              <a:t>Sancheriba</a:t>
            </a:r>
            <a:r>
              <a:rPr lang="en-US" dirty="0"/>
              <a:t> s </a:t>
            </a:r>
            <a:r>
              <a:rPr lang="en-US" dirty="0" err="1"/>
              <a:t>ohromnou</a:t>
            </a:r>
            <a:r>
              <a:rPr lang="en-US" dirty="0"/>
              <a:t> </a:t>
            </a:r>
            <a:r>
              <a:rPr lang="en-US" dirty="0" err="1"/>
              <a:t>knihovnou</a:t>
            </a:r>
            <a:r>
              <a:rPr lang="en-US" dirty="0"/>
              <a:t> (&gt;30.000 </a:t>
            </a:r>
            <a:r>
              <a:rPr lang="en-US" dirty="0" err="1"/>
              <a:t>hliněných</a:t>
            </a:r>
            <a:r>
              <a:rPr lang="en-US" dirty="0"/>
              <a:t> </a:t>
            </a:r>
            <a:r>
              <a:rPr lang="en-US" dirty="0" err="1"/>
              <a:t>tabulek</a:t>
            </a:r>
            <a:r>
              <a:rPr lang="en-US" dirty="0"/>
              <a:t>)</a:t>
            </a:r>
          </a:p>
        </p:txBody>
      </p:sp>
      <p:pic>
        <p:nvPicPr>
          <p:cNvPr id="5" name="Zástupný obsah 4" descr="Obsah obrázku muž, osoba, zeď, nošení&#10;&#10;Popis byl vytvořen automaticky">
            <a:extLst>
              <a:ext uri="{FF2B5EF4-FFF2-40B4-BE49-F238E27FC236}">
                <a16:creationId xmlns:a16="http://schemas.microsoft.com/office/drawing/2014/main" id="{ACFDE56D-C50F-AC48-B0FD-BD0B467BD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74992" y="804519"/>
            <a:ext cx="4122600" cy="5285385"/>
          </a:xfrm>
          <a:prstGeom prst="rect">
            <a:avLst/>
          </a:prstGeom>
        </p:spPr>
      </p:pic>
    </p:spTree>
    <p:extLst>
      <p:ext uri="{BB962C8B-B14F-4D97-AF65-F5344CB8AC3E}">
        <p14:creationId xmlns:p14="http://schemas.microsoft.com/office/powerpoint/2010/main" val="382077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6">
            <a:extLst>
              <a:ext uri="{FF2B5EF4-FFF2-40B4-BE49-F238E27FC236}">
                <a16:creationId xmlns:a16="http://schemas.microsoft.com/office/drawing/2014/main" id="{FABB624F-BF77-4AE1-B71D-2D681D47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Obrázek 6" descr="Obsah obrázku budova, exteriér, stavební materiál, kámen&#10;&#10;Popis byl vytvořen automaticky">
            <a:extLst>
              <a:ext uri="{FF2B5EF4-FFF2-40B4-BE49-F238E27FC236}">
                <a16:creationId xmlns:a16="http://schemas.microsoft.com/office/drawing/2014/main" id="{93946115-3476-9C42-9BDB-9487DB432C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 y="10"/>
            <a:ext cx="7370057" cy="6857990"/>
          </a:xfrm>
          <a:prstGeom prst="rect">
            <a:avLst/>
          </a:prstGeom>
        </p:spPr>
      </p:pic>
      <p:pic>
        <p:nvPicPr>
          <p:cNvPr id="9" name="Obrázek 8" descr="Obsah obrázku staré, socha, kámen&#10;&#10;Popis byl vytvořen automaticky">
            <a:extLst>
              <a:ext uri="{FF2B5EF4-FFF2-40B4-BE49-F238E27FC236}">
                <a16:creationId xmlns:a16="http://schemas.microsoft.com/office/drawing/2014/main" id="{57B1D516-DC4C-2340-AEE8-CCB66234BD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4656" y="1"/>
            <a:ext cx="4657344" cy="3346704"/>
          </a:xfrm>
          <a:prstGeom prst="rect">
            <a:avLst/>
          </a:prstGeom>
        </p:spPr>
      </p:pic>
      <p:pic>
        <p:nvPicPr>
          <p:cNvPr id="5" name="Zástupný obsah 4" descr="Obsah obrázku text, kámen&#10;&#10;Popis byl vytvořen automaticky">
            <a:extLst>
              <a:ext uri="{FF2B5EF4-FFF2-40B4-BE49-F238E27FC236}">
                <a16:creationId xmlns:a16="http://schemas.microsoft.com/office/drawing/2014/main" id="{7E76E63B-87B8-8146-8716-BEF28B43011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7534654" y="3511296"/>
            <a:ext cx="4657346" cy="3346704"/>
          </a:xfrm>
          <a:prstGeom prst="rect">
            <a:avLst/>
          </a:prstGeom>
        </p:spPr>
      </p:pic>
    </p:spTree>
    <p:extLst>
      <p:ext uri="{BB962C8B-B14F-4D97-AF65-F5344CB8AC3E}">
        <p14:creationId xmlns:p14="http://schemas.microsoft.com/office/powerpoint/2010/main" val="337311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5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5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70" name="Straight Connector 6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Obrázek 6" descr="Obsah obrázku exteriér, město, pobřeží, den&#10;&#10;Popis byl vytvořen automaticky">
            <a:extLst>
              <a:ext uri="{FF2B5EF4-FFF2-40B4-BE49-F238E27FC236}">
                <a16:creationId xmlns:a16="http://schemas.microsoft.com/office/drawing/2014/main" id="{3EB79D7D-9999-B645-B9B4-3A7897C243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92067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3" name="Straight Connector 22">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 name="Zástupný obsah 4">
            <a:extLst>
              <a:ext uri="{FF2B5EF4-FFF2-40B4-BE49-F238E27FC236}">
                <a16:creationId xmlns:a16="http://schemas.microsoft.com/office/drawing/2014/main" id="{9F713EDB-5E06-C743-8CEB-E8CAEBFD0BAD}"/>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414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8" name="Rectangle 57">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69" name="Picture 59">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70" name="Straight Connector 61">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 name="Obrázek 6" descr="Obsah obrázku exteriér, město, pobřeží, den&#10;&#10;Popis byl vytvořen automaticky">
            <a:extLst>
              <a:ext uri="{FF2B5EF4-FFF2-40B4-BE49-F238E27FC236}">
                <a16:creationId xmlns:a16="http://schemas.microsoft.com/office/drawing/2014/main" id="{3EB79D7D-9999-B645-B9B4-3A7897C243D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814492365"/>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Galerie</Template>
  <TotalTime>1479</TotalTime>
  <Words>793</Words>
  <Application>Microsoft Macintosh PowerPoint</Application>
  <PresentationFormat>Širokoúhlá obrazovka</PresentationFormat>
  <Paragraphs>85</Paragraphs>
  <Slides>20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20</vt:i4>
      </vt:variant>
    </vt:vector>
  </HeadingPairs>
  <TitlesOfParts>
    <vt:vector size="24" baseType="lpstr">
      <vt:lpstr>Arial</vt:lpstr>
      <vt:lpstr>Gill Sans MT</vt:lpstr>
      <vt:lpstr>Trebuchet MS</vt:lpstr>
      <vt:lpstr>Galerie</vt:lpstr>
      <vt:lpstr>Biblická proroctví</vt:lpstr>
      <vt:lpstr>Klaudius James Rich</vt:lpstr>
      <vt:lpstr>Paul émile Botta</vt:lpstr>
      <vt:lpstr>Palác Sargona II. (chorsabád)</vt:lpstr>
      <vt:lpstr>Austen Henry Layard</vt:lpstr>
      <vt:lpstr>Prezentace aplikace PowerPoint</vt:lpstr>
      <vt:lpstr>Prezentace aplikace PowerPoint</vt:lpstr>
      <vt:lpstr>Prezentace aplikace PowerPoint</vt:lpstr>
      <vt:lpstr>Prezentace aplikace PowerPoint</vt:lpstr>
      <vt:lpstr>Prezentace aplikace PowerPoint</vt:lpstr>
      <vt:lpstr>Proroci prorokující o Ninive</vt:lpstr>
      <vt:lpstr>Prezentace aplikace PowerPoint</vt:lpstr>
      <vt:lpstr>IZ 37, 33-37</vt:lpstr>
      <vt:lpstr>Proroctví Nahuma a sofoniáše</vt:lpstr>
      <vt:lpstr>Hradby Ninive</vt:lpstr>
      <vt:lpstr>Prezentace aplikace PowerPoint</vt:lpstr>
      <vt:lpstr>Proroctví Nahuma a sofoniáše (2)</vt:lpstr>
      <vt:lpstr>Ninive dnes</vt:lpstr>
      <vt:lpstr>A co dnes?</vt:lpstr>
      <vt:lpstr>Zj 13, 11-17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Biblická proroctví</dc:title>
  <dc:creator>Zacios, Dalibor</dc:creator>
  <cp:lastModifiedBy>Zacios, Dalibor</cp:lastModifiedBy>
  <cp:revision>20</cp:revision>
  <dcterms:created xsi:type="dcterms:W3CDTF">2022-02-03T22:05:25Z</dcterms:created>
  <dcterms:modified xsi:type="dcterms:W3CDTF">2022-02-04T22:44:34Z</dcterms:modified>
</cp:coreProperties>
</file>